
<file path=[Content_Types].xml><?xml version="1.0" encoding="utf-8"?>
<Types xmlns="http://schemas.openxmlformats.org/package/2006/content-types">
  <Default Extension="png" ContentType="image/png"/>
  <Default Extension="bin" ContentType="audio/unknown"/>
  <Default Extension="emf" ContentType="image/x-emf"/>
  <Default Extension="jpeg" ContentType="image/jpeg"/>
  <Default Extension="wma" ContentType="audio/x-ms-wma"/>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5"/>
  </p:notesMasterIdLst>
  <p:handoutMasterIdLst>
    <p:handoutMasterId r:id="rId16"/>
  </p:handoutMasterIdLst>
  <p:sldIdLst>
    <p:sldId id="1115" r:id="rId2"/>
    <p:sldId id="1121" r:id="rId3"/>
    <p:sldId id="1117" r:id="rId4"/>
    <p:sldId id="1106" r:id="rId5"/>
    <p:sldId id="1122" r:id="rId6"/>
    <p:sldId id="1118" r:id="rId7"/>
    <p:sldId id="1120" r:id="rId8"/>
    <p:sldId id="1104" r:id="rId9"/>
    <p:sldId id="1119" r:id="rId10"/>
    <p:sldId id="1107" r:id="rId11"/>
    <p:sldId id="1093" r:id="rId12"/>
    <p:sldId id="1095" r:id="rId13"/>
    <p:sldId id="1014" r:id="rId14"/>
  </p:sldIdLst>
  <p:sldSz cx="9144000" cy="6858000" type="screen4x3"/>
  <p:notesSz cx="7099300" cy="9398000"/>
  <p:custDataLst>
    <p:tags r:id="rId17"/>
  </p:custDataLst>
  <p:defaultTextStyle>
    <a:defPPr>
      <a:defRPr lang="en-US"/>
    </a:defPPr>
    <a:lvl1pPr algn="ctr" rtl="0" fontAlgn="base">
      <a:spcBef>
        <a:spcPct val="0"/>
      </a:spcBef>
      <a:spcAft>
        <a:spcPct val="0"/>
      </a:spcAft>
      <a:defRPr sz="2800" b="1" kern="1200">
        <a:solidFill>
          <a:schemeClr val="bg1"/>
        </a:solidFill>
        <a:latin typeface="Arial" charset="0"/>
        <a:ea typeface="+mn-ea"/>
        <a:cs typeface="+mn-cs"/>
      </a:defRPr>
    </a:lvl1pPr>
    <a:lvl2pPr marL="457200" algn="ctr" rtl="0" fontAlgn="base">
      <a:spcBef>
        <a:spcPct val="0"/>
      </a:spcBef>
      <a:spcAft>
        <a:spcPct val="0"/>
      </a:spcAft>
      <a:defRPr sz="2800" b="1" kern="1200">
        <a:solidFill>
          <a:schemeClr val="bg1"/>
        </a:solidFill>
        <a:latin typeface="Arial" charset="0"/>
        <a:ea typeface="+mn-ea"/>
        <a:cs typeface="+mn-cs"/>
      </a:defRPr>
    </a:lvl2pPr>
    <a:lvl3pPr marL="914400" algn="ctr" rtl="0" fontAlgn="base">
      <a:spcBef>
        <a:spcPct val="0"/>
      </a:spcBef>
      <a:spcAft>
        <a:spcPct val="0"/>
      </a:spcAft>
      <a:defRPr sz="2800" b="1" kern="1200">
        <a:solidFill>
          <a:schemeClr val="bg1"/>
        </a:solidFill>
        <a:latin typeface="Arial" charset="0"/>
        <a:ea typeface="+mn-ea"/>
        <a:cs typeface="+mn-cs"/>
      </a:defRPr>
    </a:lvl3pPr>
    <a:lvl4pPr marL="1371600" algn="ctr" rtl="0" fontAlgn="base">
      <a:spcBef>
        <a:spcPct val="0"/>
      </a:spcBef>
      <a:spcAft>
        <a:spcPct val="0"/>
      </a:spcAft>
      <a:defRPr sz="2800" b="1" kern="1200">
        <a:solidFill>
          <a:schemeClr val="bg1"/>
        </a:solidFill>
        <a:latin typeface="Arial" charset="0"/>
        <a:ea typeface="+mn-ea"/>
        <a:cs typeface="+mn-cs"/>
      </a:defRPr>
    </a:lvl4pPr>
    <a:lvl5pPr marL="1828800" algn="ctr" rtl="0" fontAlgn="base">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942"/>
    <a:srgbClr val="F6C700"/>
    <a:srgbClr val="FF6600"/>
    <a:srgbClr val="95CD43"/>
    <a:srgbClr val="FFE36D"/>
    <a:srgbClr val="FFFFFF"/>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14" autoAdjust="0"/>
    <p:restoredTop sz="76789" autoAdjust="0"/>
  </p:normalViewPr>
  <p:slideViewPr>
    <p:cSldViewPr snapToGrid="0" snapToObjects="1">
      <p:cViewPr>
        <p:scale>
          <a:sx n="76" d="100"/>
          <a:sy n="76" d="100"/>
        </p:scale>
        <p:origin x="-1536" y="-72"/>
      </p:cViewPr>
      <p:guideLst>
        <p:guide orient="horz" pos="806"/>
        <p:guide pos="273"/>
        <p:guide pos="2880"/>
        <p:guide pos="5754"/>
      </p:guideLst>
    </p:cSldViewPr>
  </p:slideViewPr>
  <p:outlineViewPr>
    <p:cViewPr>
      <p:scale>
        <a:sx n="33" d="100"/>
        <a:sy n="33" d="100"/>
      </p:scale>
      <p:origin x="0" y="60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590" y="-72"/>
      </p:cViewPr>
      <p:guideLst>
        <p:guide orient="horz" pos="2941"/>
        <p:guide pos="8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307816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4" tIns="46487" rIns="92974" bIns="46487" numCol="1" anchor="t" anchorCtr="0" compatLnSpc="1">
            <a:prstTxWarp prst="textNoShape">
              <a:avLst/>
            </a:prstTxWarp>
          </a:bodyPr>
          <a:lstStyle>
            <a:lvl1pPr algn="l" defTabSz="928688">
              <a:defRPr sz="1100" b="0">
                <a:solidFill>
                  <a:schemeClr val="tx1"/>
                </a:solidFill>
              </a:defRPr>
            </a:lvl1pPr>
          </a:lstStyle>
          <a:p>
            <a:endParaRPr lang="en-US"/>
          </a:p>
        </p:txBody>
      </p:sp>
      <p:sp>
        <p:nvSpPr>
          <p:cNvPr id="212995" name="Rectangle 3"/>
          <p:cNvSpPr>
            <a:spLocks noGrp="1" noChangeArrowheads="1"/>
          </p:cNvSpPr>
          <p:nvPr>
            <p:ph type="dt" sz="quarter" idx="1"/>
          </p:nvPr>
        </p:nvSpPr>
        <p:spPr bwMode="auto">
          <a:xfrm>
            <a:off x="4019550" y="0"/>
            <a:ext cx="307816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4" tIns="46487" rIns="92974" bIns="46487" numCol="1" anchor="t" anchorCtr="0" compatLnSpc="1">
            <a:prstTxWarp prst="textNoShape">
              <a:avLst/>
            </a:prstTxWarp>
          </a:bodyPr>
          <a:lstStyle>
            <a:lvl1pPr algn="r" defTabSz="928688">
              <a:defRPr sz="1100" b="0">
                <a:solidFill>
                  <a:schemeClr val="tx1"/>
                </a:solidFill>
              </a:defRPr>
            </a:lvl1pPr>
          </a:lstStyle>
          <a:p>
            <a:endParaRPr lang="en-US"/>
          </a:p>
        </p:txBody>
      </p:sp>
      <p:sp>
        <p:nvSpPr>
          <p:cNvPr id="212996" name="Rectangle 4"/>
          <p:cNvSpPr>
            <a:spLocks noGrp="1" noChangeArrowheads="1"/>
          </p:cNvSpPr>
          <p:nvPr>
            <p:ph type="ftr" sz="quarter" idx="2"/>
          </p:nvPr>
        </p:nvSpPr>
        <p:spPr bwMode="auto">
          <a:xfrm>
            <a:off x="0" y="8924925"/>
            <a:ext cx="307816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4" tIns="46487" rIns="92974" bIns="46487" numCol="1" anchor="b" anchorCtr="0" compatLnSpc="1">
            <a:prstTxWarp prst="textNoShape">
              <a:avLst/>
            </a:prstTxWarp>
          </a:bodyPr>
          <a:lstStyle>
            <a:lvl1pPr algn="l" defTabSz="928688">
              <a:defRPr sz="1100" b="0">
                <a:solidFill>
                  <a:schemeClr val="tx1"/>
                </a:solidFill>
              </a:defRPr>
            </a:lvl1pPr>
          </a:lstStyle>
          <a:p>
            <a:endParaRPr lang="en-US"/>
          </a:p>
        </p:txBody>
      </p:sp>
      <p:sp>
        <p:nvSpPr>
          <p:cNvPr id="212997" name="Rectangle 5"/>
          <p:cNvSpPr>
            <a:spLocks noGrp="1" noChangeArrowheads="1"/>
          </p:cNvSpPr>
          <p:nvPr>
            <p:ph type="sldNum" sz="quarter" idx="3"/>
          </p:nvPr>
        </p:nvSpPr>
        <p:spPr bwMode="auto">
          <a:xfrm>
            <a:off x="4019550" y="8924925"/>
            <a:ext cx="307816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4" tIns="46487" rIns="92974" bIns="46487" numCol="1" anchor="b" anchorCtr="0" compatLnSpc="1">
            <a:prstTxWarp prst="textNoShape">
              <a:avLst/>
            </a:prstTxWarp>
          </a:bodyPr>
          <a:lstStyle>
            <a:lvl1pPr algn="r" defTabSz="928688">
              <a:defRPr sz="1100" b="0">
                <a:solidFill>
                  <a:schemeClr val="tx1"/>
                </a:solidFill>
              </a:defRPr>
            </a:lvl1pPr>
          </a:lstStyle>
          <a:p>
            <a:fld id="{DC5C13EF-5556-4706-B6A3-E6236AD16455}" type="slidenum">
              <a:rPr lang="en-US"/>
              <a:pPr/>
              <a:t>‹#›</a:t>
            </a:fld>
            <a:endParaRPr lang="en-US"/>
          </a:p>
        </p:txBody>
      </p:sp>
    </p:spTree>
    <p:extLst>
      <p:ext uri="{BB962C8B-B14F-4D97-AF65-F5344CB8AC3E}">
        <p14:creationId xmlns:p14="http://schemas.microsoft.com/office/powerpoint/2010/main" val="51574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816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2" tIns="47374" rIns="94742" bIns="47374" numCol="1" anchor="t" anchorCtr="0" compatLnSpc="1">
            <a:prstTxWarp prst="textNoShape">
              <a:avLst/>
            </a:prstTxWarp>
          </a:bodyPr>
          <a:lstStyle>
            <a:lvl1pPr algn="l" defTabSz="947738">
              <a:defRPr sz="1100" b="0">
                <a:solidFill>
                  <a:schemeClr val="tx1"/>
                </a:solidFill>
              </a:defRPr>
            </a:lvl1pPr>
          </a:lstStyle>
          <a:p>
            <a:endParaRPr lang="en-US"/>
          </a:p>
        </p:txBody>
      </p:sp>
      <p:sp>
        <p:nvSpPr>
          <p:cNvPr id="19459" name="Rectangle 3"/>
          <p:cNvSpPr>
            <a:spLocks noGrp="1" noChangeArrowheads="1"/>
          </p:cNvSpPr>
          <p:nvPr>
            <p:ph type="dt" idx="1"/>
          </p:nvPr>
        </p:nvSpPr>
        <p:spPr bwMode="auto">
          <a:xfrm>
            <a:off x="4019550" y="0"/>
            <a:ext cx="307816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2" tIns="47374" rIns="94742" bIns="47374" numCol="1" anchor="t" anchorCtr="0" compatLnSpc="1">
            <a:prstTxWarp prst="textNoShape">
              <a:avLst/>
            </a:prstTxWarp>
          </a:bodyPr>
          <a:lstStyle>
            <a:lvl1pPr algn="r" defTabSz="947738">
              <a:defRPr sz="1100" b="0">
                <a:solidFill>
                  <a:schemeClr val="tx1"/>
                </a:solidFill>
              </a:defRPr>
            </a:lvl1pPr>
          </a:lstStyle>
          <a:p>
            <a:endParaRPr lang="en-US"/>
          </a:p>
        </p:txBody>
      </p:sp>
      <p:sp>
        <p:nvSpPr>
          <p:cNvPr id="19460" name="Rectangle 4"/>
          <p:cNvSpPr>
            <a:spLocks noGrp="1" noRot="1" noChangeAspect="1" noChangeArrowheads="1" noTextEdit="1"/>
          </p:cNvSpPr>
          <p:nvPr>
            <p:ph type="sldImg" idx="2"/>
          </p:nvPr>
        </p:nvSpPr>
        <p:spPr bwMode="auto">
          <a:xfrm>
            <a:off x="1200150" y="703263"/>
            <a:ext cx="4699000" cy="35242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709613" y="4464050"/>
            <a:ext cx="5680075"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2" tIns="47374" rIns="94742" bIns="4737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924925"/>
            <a:ext cx="307816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2" tIns="47374" rIns="94742" bIns="47374" numCol="1" anchor="b" anchorCtr="0" compatLnSpc="1">
            <a:prstTxWarp prst="textNoShape">
              <a:avLst/>
            </a:prstTxWarp>
          </a:bodyPr>
          <a:lstStyle>
            <a:lvl1pPr algn="l" defTabSz="947738">
              <a:defRPr sz="1100" b="0">
                <a:solidFill>
                  <a:schemeClr val="tx1"/>
                </a:solidFill>
              </a:defRPr>
            </a:lvl1pPr>
          </a:lstStyle>
          <a:p>
            <a:endParaRPr lang="en-US"/>
          </a:p>
        </p:txBody>
      </p:sp>
      <p:sp>
        <p:nvSpPr>
          <p:cNvPr id="19463" name="Rectangle 7"/>
          <p:cNvSpPr>
            <a:spLocks noGrp="1" noChangeArrowheads="1"/>
          </p:cNvSpPr>
          <p:nvPr>
            <p:ph type="sldNum" sz="quarter" idx="5"/>
          </p:nvPr>
        </p:nvSpPr>
        <p:spPr bwMode="auto">
          <a:xfrm>
            <a:off x="4019550" y="8924925"/>
            <a:ext cx="307816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2" tIns="47374" rIns="94742" bIns="47374" numCol="1" anchor="b" anchorCtr="0" compatLnSpc="1">
            <a:prstTxWarp prst="textNoShape">
              <a:avLst/>
            </a:prstTxWarp>
          </a:bodyPr>
          <a:lstStyle>
            <a:lvl1pPr algn="r" defTabSz="947738">
              <a:defRPr sz="1100" b="0">
                <a:solidFill>
                  <a:schemeClr val="tx1"/>
                </a:solidFill>
              </a:defRPr>
            </a:lvl1pPr>
          </a:lstStyle>
          <a:p>
            <a:fld id="{3D4873B3-CB29-437B-B9FB-3091CC91497D}" type="slidenum">
              <a:rPr lang="en-US"/>
              <a:pPr/>
              <a:t>‹#›</a:t>
            </a:fld>
            <a:endParaRPr lang="en-US"/>
          </a:p>
        </p:txBody>
      </p:sp>
    </p:spTree>
    <p:extLst>
      <p:ext uri="{BB962C8B-B14F-4D97-AF65-F5344CB8AC3E}">
        <p14:creationId xmlns:p14="http://schemas.microsoft.com/office/powerpoint/2010/main" val="22207173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308"/>
              </a:spcAft>
              <a:buClr>
                <a:srgbClr val="000000"/>
              </a:buClr>
              <a:buSzPts val="1100"/>
              <a:tabLst>
                <a:tab pos="93930" algn="l"/>
              </a:tabLst>
            </a:pPr>
            <a:endParaRPr lang="en-PH" dirty="0"/>
          </a:p>
        </p:txBody>
      </p:sp>
      <p:sp>
        <p:nvSpPr>
          <p:cNvPr id="4" name="Slide Number Placeholder 3"/>
          <p:cNvSpPr>
            <a:spLocks noGrp="1"/>
          </p:cNvSpPr>
          <p:nvPr>
            <p:ph type="sldNum" sz="quarter" idx="10"/>
          </p:nvPr>
        </p:nvSpPr>
        <p:spPr/>
        <p:txBody>
          <a:bodyPr/>
          <a:lstStyle/>
          <a:p>
            <a:fld id="{D5A36F7A-D8F6-4937-8ED8-2AE710180BD3}" type="slidenum">
              <a:rPr lang="en-PH" smtClean="0"/>
              <a:pPr/>
              <a:t>2</a:t>
            </a:fld>
            <a:endParaRPr lang="en-PH"/>
          </a:p>
        </p:txBody>
      </p:sp>
    </p:spTree>
    <p:extLst>
      <p:ext uri="{BB962C8B-B14F-4D97-AF65-F5344CB8AC3E}">
        <p14:creationId xmlns:p14="http://schemas.microsoft.com/office/powerpoint/2010/main" val="202241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800" b="1">
                <a:solidFill>
                  <a:schemeClr val="bg1"/>
                </a:solidFill>
                <a:latin typeface="Trebuchet MS" pitchFamily="34" charset="0"/>
              </a:defRPr>
            </a:lvl1pPr>
            <a:lvl2pPr marL="742950" indent="-285750" defTabSz="947738" eaLnBrk="0" hangingPunct="0">
              <a:defRPr sz="2800" b="1">
                <a:solidFill>
                  <a:schemeClr val="bg1"/>
                </a:solidFill>
                <a:latin typeface="Trebuchet MS" pitchFamily="34" charset="0"/>
              </a:defRPr>
            </a:lvl2pPr>
            <a:lvl3pPr marL="1143000" indent="-228600" defTabSz="947738" eaLnBrk="0" hangingPunct="0">
              <a:defRPr sz="2800" b="1">
                <a:solidFill>
                  <a:schemeClr val="bg1"/>
                </a:solidFill>
                <a:latin typeface="Trebuchet MS" pitchFamily="34" charset="0"/>
              </a:defRPr>
            </a:lvl3pPr>
            <a:lvl4pPr marL="1600200" indent="-228600" defTabSz="947738" eaLnBrk="0" hangingPunct="0">
              <a:defRPr sz="2800" b="1">
                <a:solidFill>
                  <a:schemeClr val="bg1"/>
                </a:solidFill>
                <a:latin typeface="Trebuchet MS" pitchFamily="34" charset="0"/>
              </a:defRPr>
            </a:lvl4pPr>
            <a:lvl5pPr marL="2057400" indent="-228600" defTabSz="947738" eaLnBrk="0" hangingPunct="0">
              <a:defRPr sz="2800" b="1">
                <a:solidFill>
                  <a:schemeClr val="bg1"/>
                </a:solidFill>
                <a:latin typeface="Trebuchet MS" pitchFamily="34" charset="0"/>
              </a:defRPr>
            </a:lvl5pPr>
            <a:lvl6pPr marL="2514600" indent="-228600" algn="ctr" defTabSz="947738" eaLnBrk="0" fontAlgn="base" hangingPunct="0">
              <a:spcBef>
                <a:spcPct val="0"/>
              </a:spcBef>
              <a:spcAft>
                <a:spcPct val="0"/>
              </a:spcAft>
              <a:defRPr sz="2800" b="1">
                <a:solidFill>
                  <a:schemeClr val="bg1"/>
                </a:solidFill>
                <a:latin typeface="Trebuchet MS" pitchFamily="34" charset="0"/>
              </a:defRPr>
            </a:lvl6pPr>
            <a:lvl7pPr marL="2971800" indent="-228600" algn="ctr" defTabSz="947738" eaLnBrk="0" fontAlgn="base" hangingPunct="0">
              <a:spcBef>
                <a:spcPct val="0"/>
              </a:spcBef>
              <a:spcAft>
                <a:spcPct val="0"/>
              </a:spcAft>
              <a:defRPr sz="2800" b="1">
                <a:solidFill>
                  <a:schemeClr val="bg1"/>
                </a:solidFill>
                <a:latin typeface="Trebuchet MS" pitchFamily="34" charset="0"/>
              </a:defRPr>
            </a:lvl7pPr>
            <a:lvl8pPr marL="3429000" indent="-228600" algn="ctr" defTabSz="947738" eaLnBrk="0" fontAlgn="base" hangingPunct="0">
              <a:spcBef>
                <a:spcPct val="0"/>
              </a:spcBef>
              <a:spcAft>
                <a:spcPct val="0"/>
              </a:spcAft>
              <a:defRPr sz="2800" b="1">
                <a:solidFill>
                  <a:schemeClr val="bg1"/>
                </a:solidFill>
                <a:latin typeface="Trebuchet MS" pitchFamily="34" charset="0"/>
              </a:defRPr>
            </a:lvl8pPr>
            <a:lvl9pPr marL="3886200" indent="-228600" algn="ctr" defTabSz="947738" eaLnBrk="0" fontAlgn="base" hangingPunct="0">
              <a:spcBef>
                <a:spcPct val="0"/>
              </a:spcBef>
              <a:spcAft>
                <a:spcPct val="0"/>
              </a:spcAft>
              <a:defRPr sz="2800" b="1">
                <a:solidFill>
                  <a:schemeClr val="bg1"/>
                </a:solidFill>
                <a:latin typeface="Trebuchet MS" pitchFamily="34" charset="0"/>
              </a:defRPr>
            </a:lvl9pPr>
          </a:lstStyle>
          <a:p>
            <a:pPr eaLnBrk="1" hangingPunct="1"/>
            <a:fld id="{C78EF123-B3DC-480E-B9F8-A33B96593204}" type="slidenum">
              <a:rPr lang="en-US" sz="1100" b="0" smtClean="0">
                <a:solidFill>
                  <a:schemeClr val="tx1"/>
                </a:solidFill>
                <a:latin typeface="Arial" pitchFamily="34" charset="0"/>
              </a:rPr>
              <a:pPr eaLnBrk="1" hangingPunct="1"/>
              <a:t>3</a:t>
            </a:fld>
            <a:endParaRPr lang="en-US" sz="1100" b="0" dirty="0" smtClean="0">
              <a:solidFill>
                <a:schemeClr val="tx1"/>
              </a:solidFill>
              <a:latin typeface="Arial" pitchFamily="34" charset="0"/>
            </a:endParaRPr>
          </a:p>
        </p:txBody>
      </p:sp>
      <p:sp>
        <p:nvSpPr>
          <p:cNvPr id="25603" name="Rectangle 2"/>
          <p:cNvSpPr>
            <a:spLocks noGrp="1" noRot="1" noChangeAspect="1" noChangeArrowheads="1" noTextEdit="1"/>
          </p:cNvSpPr>
          <p:nvPr>
            <p:ph type="sldImg"/>
          </p:nvPr>
        </p:nvSpPr>
        <p:spPr>
          <a:xfrm>
            <a:off x="1208088" y="704850"/>
            <a:ext cx="4697412" cy="3522663"/>
          </a:xfrm>
          <a:ln/>
        </p:spPr>
      </p:sp>
      <p:sp>
        <p:nvSpPr>
          <p:cNvPr id="25604" name="Rectangle 3"/>
          <p:cNvSpPr>
            <a:spLocks noGrp="1" noChangeArrowheads="1"/>
          </p:cNvSpPr>
          <p:nvPr>
            <p:ph type="body" idx="1"/>
          </p:nvPr>
        </p:nvSpPr>
        <p:spPr>
          <a:xfrm>
            <a:off x="1176338" y="4462463"/>
            <a:ext cx="4746625" cy="4230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endParaRPr lang="en-GB" sz="1000"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r>
              <a:rPr lang="en-US" dirty="0" smtClean="0"/>
              <a:t>The new,</a:t>
            </a:r>
            <a:r>
              <a:rPr lang="en-US" baseline="0" dirty="0" smtClean="0"/>
              <a:t> modular </a:t>
            </a:r>
            <a:r>
              <a:rPr lang="en-US" dirty="0" smtClean="0"/>
              <a:t>product strategy is aimed at Smartphone</a:t>
            </a:r>
            <a:r>
              <a:rPr lang="en-US" baseline="0" dirty="0" smtClean="0"/>
              <a:t> Apps </a:t>
            </a:r>
            <a:r>
              <a:rPr lang="en-US" dirty="0" smtClean="0"/>
              <a:t>is already paying off at: </a:t>
            </a:r>
          </a:p>
          <a:p>
            <a:pPr lvl="1"/>
            <a:r>
              <a:rPr lang="en-US" dirty="0" err="1" smtClean="0"/>
              <a:t>Voadafone</a:t>
            </a:r>
            <a:r>
              <a:rPr lang="en-US" dirty="0" smtClean="0"/>
              <a:t> UK</a:t>
            </a:r>
          </a:p>
          <a:p>
            <a:pPr lvl="1"/>
            <a:r>
              <a:rPr lang="en-US" dirty="0" smtClean="0"/>
              <a:t>Telenor Sweden </a:t>
            </a:r>
          </a:p>
          <a:p>
            <a:pPr lvl="0"/>
            <a:endParaRPr lang="en-US" dirty="0" smtClean="0"/>
          </a:p>
          <a:p>
            <a:pPr lvl="0"/>
            <a:r>
              <a:rPr lang="en-US" dirty="0" smtClean="0"/>
              <a:t>While</a:t>
            </a:r>
            <a:r>
              <a:rPr lang="en-US" baseline="0" dirty="0" smtClean="0"/>
              <a:t> we expect 80% of the opportunity to come from the product portfolio, there are times when a company needs a whole new solution: an app needs to be built/rebuilt from the ground up (like Optus and Dell).  If a customer wants us and our products, we can deliver. </a:t>
            </a:r>
            <a:r>
              <a:rPr lang="en-US" dirty="0" smtClean="0"/>
              <a:t>The key is to sell apps that include Nuance technology for a minimum of $100k.  We are not competitive just selling generic mobile app dev.  There are a lot of </a:t>
            </a:r>
            <a:r>
              <a:rPr lang="en-US" dirty="0" err="1" smtClean="0"/>
              <a:t>dev</a:t>
            </a:r>
            <a:r>
              <a:rPr lang="en-US" dirty="0" smtClean="0"/>
              <a:t> shops out there at low price points with very quick turnaround times.</a:t>
            </a:r>
          </a:p>
          <a:p>
            <a:pPr eaLnBrk="1" hangingPunct="1"/>
            <a:endParaRPr lang="en-US" baseline="0" dirty="0" smtClean="0"/>
          </a:p>
          <a:p>
            <a:pPr marL="228600" lvl="1" indent="-228600">
              <a:spcBef>
                <a:spcPts val="1800"/>
              </a:spcBef>
              <a:buClr>
                <a:srgbClr val="626262"/>
              </a:buClr>
              <a:buSzPct val="125000"/>
              <a:buFont typeface="Arial" pitchFamily="34" charset="0"/>
              <a:buChar char="•"/>
            </a:pPr>
            <a:r>
              <a:rPr lang="en-US" dirty="0" smtClean="0"/>
              <a:t>Overall, we can think of professional services for Nuance Mobile Advantage as being very similar to our current call center offerings</a:t>
            </a:r>
          </a:p>
          <a:p>
            <a:pPr marL="463550" lvl="2">
              <a:spcBef>
                <a:spcPts val="1800"/>
              </a:spcBef>
              <a:buClr>
                <a:srgbClr val="626262"/>
              </a:buClr>
              <a:buSzPct val="125000"/>
              <a:buFont typeface="Arial" pitchFamily="34" charset="0"/>
              <a:buChar char="•"/>
            </a:pPr>
            <a:r>
              <a:rPr lang="en-US" dirty="0" smtClean="0"/>
              <a:t>Caller Experience services for application design and speech science</a:t>
            </a:r>
          </a:p>
          <a:p>
            <a:pPr marL="463550" lvl="2">
              <a:spcBef>
                <a:spcPts val="1800"/>
              </a:spcBef>
              <a:buClr>
                <a:srgbClr val="626262"/>
              </a:buClr>
              <a:buSzPct val="125000"/>
              <a:buFont typeface="Arial" pitchFamily="34" charset="0"/>
              <a:buChar char="•"/>
            </a:pPr>
            <a:r>
              <a:rPr lang="en-US" dirty="0" smtClean="0"/>
              <a:t>Systems integration and CTI</a:t>
            </a:r>
          </a:p>
          <a:p>
            <a:pPr marL="463550" lvl="2">
              <a:spcBef>
                <a:spcPts val="1800"/>
              </a:spcBef>
              <a:buClr>
                <a:srgbClr val="626262"/>
              </a:buClr>
              <a:buSzPct val="125000"/>
              <a:buFont typeface="Arial" pitchFamily="34" charset="0"/>
              <a:buChar char="•"/>
            </a:pPr>
            <a:r>
              <a:rPr lang="en-US" dirty="0" smtClean="0"/>
              <a:t>Full Application services for end-to-end delivery*</a:t>
            </a:r>
          </a:p>
          <a:p>
            <a:pPr marL="228600" lvl="1">
              <a:spcBef>
                <a:spcPts val="1800"/>
              </a:spcBef>
              <a:buClr>
                <a:srgbClr val="626262"/>
              </a:buClr>
              <a:buSzPct val="125000"/>
              <a:buFont typeface="Arial" pitchFamily="34" charset="0"/>
              <a:buChar char="•"/>
            </a:pPr>
            <a:r>
              <a:rPr lang="en-US" dirty="0" smtClean="0"/>
              <a:t>*In general, while we are looking for opportunities to enhance existing mobile apps, we can also support projects, like Dell, where we manage the entire project building a mobile app from scratch.  The key is to sell apps that include Nuance technology for a minimum of $100k.  We are not competitive just selling generic mobile app dev.  There are a lot of </a:t>
            </a:r>
            <a:r>
              <a:rPr lang="en-US" dirty="0" err="1" smtClean="0"/>
              <a:t>dev</a:t>
            </a:r>
            <a:r>
              <a:rPr lang="en-US" dirty="0" smtClean="0"/>
              <a:t> shops out there at low price points with very quick turnaround times.</a:t>
            </a:r>
          </a:p>
          <a:p>
            <a:pPr eaLnBrk="1" hangingPunct="1"/>
            <a:endParaRPr lang="en-US" dirty="0" smtClean="0"/>
          </a:p>
        </p:txBody>
      </p:sp>
      <p:sp>
        <p:nvSpPr>
          <p:cNvPr id="8196" name="Slide Number Placeholder 3"/>
          <p:cNvSpPr>
            <a:spLocks noGrp="1"/>
          </p:cNvSpPr>
          <p:nvPr>
            <p:ph type="sldNum" sz="quarter" idx="5"/>
          </p:nvPr>
        </p:nvSpPr>
        <p:spPr>
          <a:noFill/>
        </p:spPr>
        <p:txBody>
          <a:bodyPr/>
          <a:lstStyle>
            <a:lvl1pPr defTabSz="947492" eaLnBrk="0" hangingPunct="0">
              <a:defRPr sz="2800" b="1">
                <a:solidFill>
                  <a:schemeClr val="bg1"/>
                </a:solidFill>
                <a:latin typeface="Arial" charset="0"/>
              </a:defRPr>
            </a:lvl1pPr>
            <a:lvl2pPr marL="742757" indent="-285676" defTabSz="947492" eaLnBrk="0" hangingPunct="0">
              <a:defRPr sz="2800" b="1">
                <a:solidFill>
                  <a:schemeClr val="bg1"/>
                </a:solidFill>
                <a:latin typeface="Arial" charset="0"/>
              </a:defRPr>
            </a:lvl2pPr>
            <a:lvl3pPr marL="1142704" indent="-228540" defTabSz="947492" eaLnBrk="0" hangingPunct="0">
              <a:defRPr sz="2800" b="1">
                <a:solidFill>
                  <a:schemeClr val="bg1"/>
                </a:solidFill>
                <a:latin typeface="Arial" charset="0"/>
              </a:defRPr>
            </a:lvl3pPr>
            <a:lvl4pPr marL="1599785" indent="-228540" defTabSz="947492" eaLnBrk="0" hangingPunct="0">
              <a:defRPr sz="2800" b="1">
                <a:solidFill>
                  <a:schemeClr val="bg1"/>
                </a:solidFill>
                <a:latin typeface="Arial" charset="0"/>
              </a:defRPr>
            </a:lvl4pPr>
            <a:lvl5pPr marL="2056865" indent="-228540" defTabSz="947492" eaLnBrk="0" hangingPunct="0">
              <a:defRPr sz="2800" b="1">
                <a:solidFill>
                  <a:schemeClr val="bg1"/>
                </a:solidFill>
                <a:latin typeface="Arial" charset="0"/>
              </a:defRPr>
            </a:lvl5pPr>
            <a:lvl6pPr marL="2513948" indent="-228540" algn="ctr" defTabSz="947492" eaLnBrk="0" fontAlgn="base" hangingPunct="0">
              <a:spcBef>
                <a:spcPct val="0"/>
              </a:spcBef>
              <a:spcAft>
                <a:spcPct val="0"/>
              </a:spcAft>
              <a:defRPr sz="2800" b="1">
                <a:solidFill>
                  <a:schemeClr val="bg1"/>
                </a:solidFill>
                <a:latin typeface="Arial" charset="0"/>
              </a:defRPr>
            </a:lvl6pPr>
            <a:lvl7pPr marL="2971029" indent="-228540" algn="ctr" defTabSz="947492" eaLnBrk="0" fontAlgn="base" hangingPunct="0">
              <a:spcBef>
                <a:spcPct val="0"/>
              </a:spcBef>
              <a:spcAft>
                <a:spcPct val="0"/>
              </a:spcAft>
              <a:defRPr sz="2800" b="1">
                <a:solidFill>
                  <a:schemeClr val="bg1"/>
                </a:solidFill>
                <a:latin typeface="Arial" charset="0"/>
              </a:defRPr>
            </a:lvl7pPr>
            <a:lvl8pPr marL="3428110" indent="-228540" algn="ctr" defTabSz="947492" eaLnBrk="0" fontAlgn="base" hangingPunct="0">
              <a:spcBef>
                <a:spcPct val="0"/>
              </a:spcBef>
              <a:spcAft>
                <a:spcPct val="0"/>
              </a:spcAft>
              <a:defRPr sz="2800" b="1">
                <a:solidFill>
                  <a:schemeClr val="bg1"/>
                </a:solidFill>
                <a:latin typeface="Arial" charset="0"/>
              </a:defRPr>
            </a:lvl8pPr>
            <a:lvl9pPr marL="3885191" indent="-228540" algn="ctr" defTabSz="947492" eaLnBrk="0" fontAlgn="base" hangingPunct="0">
              <a:spcBef>
                <a:spcPct val="0"/>
              </a:spcBef>
              <a:spcAft>
                <a:spcPct val="0"/>
              </a:spcAft>
              <a:defRPr sz="2800" b="1">
                <a:solidFill>
                  <a:schemeClr val="bg1"/>
                </a:solidFill>
                <a:latin typeface="Arial" charset="0"/>
              </a:defRPr>
            </a:lvl9pPr>
          </a:lstStyle>
          <a:p>
            <a:pPr eaLnBrk="1" hangingPunct="1"/>
            <a:fld id="{A17B9B68-A4C9-46F3-97FC-704B5B80C6BB}" type="slidenum">
              <a:rPr lang="en-US" sz="1100" b="0">
                <a:solidFill>
                  <a:schemeClr val="tx1"/>
                </a:solidFill>
              </a:rPr>
              <a:pPr eaLnBrk="1" hangingPunct="1"/>
              <a:t>4</a:t>
            </a:fld>
            <a:endParaRPr lang="en-US" sz="11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100" dirty="0">
                <a:solidFill>
                  <a:srgbClr val="000000"/>
                </a:solidFill>
                <a:latin typeface="+mn-lt"/>
              </a:rPr>
              <a:t>We have a suite of text input applications in over 80 languages including 13 Indian languages (Hinglish, Hindi, Assamese, Bengali, Gujarati, Kannada, </a:t>
            </a:r>
            <a:r>
              <a:rPr lang="en-US" sz="1100" dirty="0" err="1">
                <a:solidFill>
                  <a:srgbClr val="000000"/>
                </a:solidFill>
                <a:latin typeface="+mn-lt"/>
              </a:rPr>
              <a:t>Malyalam</a:t>
            </a:r>
            <a:r>
              <a:rPr lang="en-US" sz="1100" dirty="0">
                <a:solidFill>
                  <a:srgbClr val="000000"/>
                </a:solidFill>
                <a:latin typeface="+mn-lt"/>
              </a:rPr>
              <a:t>, Marathi, Oriya, Punjabi, Tamil, Telugu) for feature phones to high end tablets. Our solutions in this space range from tap, touch, </a:t>
            </a:r>
            <a:r>
              <a:rPr lang="en-US" sz="1100" dirty="0" err="1">
                <a:solidFill>
                  <a:srgbClr val="000000"/>
                </a:solidFill>
                <a:latin typeface="+mn-lt"/>
              </a:rPr>
              <a:t>swype</a:t>
            </a:r>
            <a:r>
              <a:rPr lang="en-US" sz="1100" dirty="0">
                <a:solidFill>
                  <a:srgbClr val="000000"/>
                </a:solidFill>
                <a:latin typeface="+mn-lt"/>
              </a:rPr>
              <a:t>, write &amp; speak, basically covering all form of inputs. These solutions don’t merely allow text input but use sophisticated language models such as next word prediction, auto correction etc. to make the customer experience simple. </a:t>
            </a:r>
          </a:p>
          <a:p>
            <a:endParaRPr lang="en-US" sz="1100" dirty="0">
              <a:solidFill>
                <a:srgbClr val="000000"/>
              </a:solidFill>
              <a:latin typeface="+mn-lt"/>
            </a:endParaRPr>
          </a:p>
        </p:txBody>
      </p:sp>
      <p:sp>
        <p:nvSpPr>
          <p:cNvPr id="4" name="Date Placeholder 3"/>
          <p:cNvSpPr>
            <a:spLocks noGrp="1"/>
          </p:cNvSpPr>
          <p:nvPr>
            <p:ph type="dt" idx="10"/>
          </p:nvPr>
        </p:nvSpPr>
        <p:spPr/>
        <p:txBody>
          <a:bodyPr/>
          <a:lstStyle/>
          <a:p>
            <a:pPr>
              <a:defRPr/>
            </a:pPr>
            <a:fld id="{337D5736-EBBC-4B01-91E9-F5524E13E73C}" type="datetime1">
              <a:rPr lang="en-US" smtClean="0"/>
              <a:t>3/15/2012</a:t>
            </a:fld>
            <a:endParaRPr lang="en-US" dirty="0"/>
          </a:p>
        </p:txBody>
      </p:sp>
      <p:sp>
        <p:nvSpPr>
          <p:cNvPr id="5" name="Footer Placeholder 4"/>
          <p:cNvSpPr>
            <a:spLocks noGrp="1"/>
          </p:cNvSpPr>
          <p:nvPr>
            <p:ph type="ftr" sz="quarter" idx="11"/>
          </p:nvPr>
        </p:nvSpPr>
        <p:spPr/>
        <p:txBody>
          <a:bodyPr/>
          <a:lstStyle/>
          <a:p>
            <a:pPr>
              <a:defRPr/>
            </a:pPr>
            <a:r>
              <a:rPr lang="en-US" smtClean="0"/>
              <a:t>CONFIDENTIAL | © 2002-2011 Nuance Communications, Inc. All rights reserved.</a:t>
            </a:r>
            <a:endParaRPr lang="en-US"/>
          </a:p>
        </p:txBody>
      </p:sp>
      <p:sp>
        <p:nvSpPr>
          <p:cNvPr id="6" name="Slide Number Placeholder 5"/>
          <p:cNvSpPr>
            <a:spLocks noGrp="1"/>
          </p:cNvSpPr>
          <p:nvPr>
            <p:ph type="sldNum" sz="quarter" idx="12"/>
          </p:nvPr>
        </p:nvSpPr>
        <p:spPr/>
        <p:txBody>
          <a:bodyPr/>
          <a:lstStyle/>
          <a:p>
            <a:pPr>
              <a:defRPr/>
            </a:pPr>
            <a:fld id="{BB1226EA-AA4B-4C03-8CB4-6F994B578F39}" type="slidenum">
              <a:rPr lang="en-US" smtClean="0"/>
              <a:pPr>
                <a:defRPr/>
              </a:pPr>
              <a:t>6</a:t>
            </a:fld>
            <a:endParaRPr lang="en-US" dirty="0"/>
          </a:p>
        </p:txBody>
      </p:sp>
    </p:spTree>
    <p:extLst>
      <p:ext uri="{BB962C8B-B14F-4D97-AF65-F5344CB8AC3E}">
        <p14:creationId xmlns:p14="http://schemas.microsoft.com/office/powerpoint/2010/main" val="424966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100" dirty="0">
                <a:solidFill>
                  <a:srgbClr val="000000"/>
                </a:solidFill>
                <a:latin typeface="+mn-lt"/>
              </a:rPr>
              <a:t>We have a suite of text input applications in over 80 languages including 13 Indian languages (Hinglish, Hindi, Assamese, Bengali, Gujarati, Kannada, </a:t>
            </a:r>
            <a:r>
              <a:rPr lang="en-US" sz="1100" dirty="0" err="1">
                <a:solidFill>
                  <a:srgbClr val="000000"/>
                </a:solidFill>
                <a:latin typeface="+mn-lt"/>
              </a:rPr>
              <a:t>Malyalam</a:t>
            </a:r>
            <a:r>
              <a:rPr lang="en-US" sz="1100" dirty="0">
                <a:solidFill>
                  <a:srgbClr val="000000"/>
                </a:solidFill>
                <a:latin typeface="+mn-lt"/>
              </a:rPr>
              <a:t>, Marathi, Oriya, Punjabi, Tamil, Telugu) for feature phones to high end tablets. Our solutions in this space range from tap, touch, </a:t>
            </a:r>
            <a:r>
              <a:rPr lang="en-US" sz="1100" dirty="0" err="1">
                <a:solidFill>
                  <a:srgbClr val="000000"/>
                </a:solidFill>
                <a:latin typeface="+mn-lt"/>
              </a:rPr>
              <a:t>swype</a:t>
            </a:r>
            <a:r>
              <a:rPr lang="en-US" sz="1100" dirty="0">
                <a:solidFill>
                  <a:srgbClr val="000000"/>
                </a:solidFill>
                <a:latin typeface="+mn-lt"/>
              </a:rPr>
              <a:t>, write &amp; speak, basically covering all form of inputs. These solutions don’t merely allow text input but use sophisticated language models such as next word prediction, auto correction etc. to make the customer experience simple. </a:t>
            </a:r>
          </a:p>
          <a:p>
            <a:endParaRPr lang="en-US" sz="1100" dirty="0">
              <a:solidFill>
                <a:srgbClr val="000000"/>
              </a:solidFill>
              <a:latin typeface="+mn-lt"/>
            </a:endParaRPr>
          </a:p>
        </p:txBody>
      </p:sp>
      <p:sp>
        <p:nvSpPr>
          <p:cNvPr id="4" name="Date Placeholder 3"/>
          <p:cNvSpPr>
            <a:spLocks noGrp="1"/>
          </p:cNvSpPr>
          <p:nvPr>
            <p:ph type="dt" idx="10"/>
          </p:nvPr>
        </p:nvSpPr>
        <p:spPr/>
        <p:txBody>
          <a:bodyPr/>
          <a:lstStyle/>
          <a:p>
            <a:pPr>
              <a:defRPr/>
            </a:pPr>
            <a:fld id="{337D5736-EBBC-4B01-91E9-F5524E13E73C}" type="datetime1">
              <a:rPr lang="en-US" smtClean="0"/>
              <a:t>3/15/2012</a:t>
            </a:fld>
            <a:endParaRPr lang="en-US" dirty="0"/>
          </a:p>
        </p:txBody>
      </p:sp>
      <p:sp>
        <p:nvSpPr>
          <p:cNvPr id="5" name="Footer Placeholder 4"/>
          <p:cNvSpPr>
            <a:spLocks noGrp="1"/>
          </p:cNvSpPr>
          <p:nvPr>
            <p:ph type="ftr" sz="quarter" idx="11"/>
          </p:nvPr>
        </p:nvSpPr>
        <p:spPr/>
        <p:txBody>
          <a:bodyPr/>
          <a:lstStyle/>
          <a:p>
            <a:pPr>
              <a:defRPr/>
            </a:pPr>
            <a:r>
              <a:rPr lang="en-US" smtClean="0"/>
              <a:t>CONFIDENTIAL | © 2002-2011 Nuance Communications, Inc. All rights reserved.</a:t>
            </a:r>
            <a:endParaRPr lang="en-US"/>
          </a:p>
        </p:txBody>
      </p:sp>
      <p:sp>
        <p:nvSpPr>
          <p:cNvPr id="6" name="Slide Number Placeholder 5"/>
          <p:cNvSpPr>
            <a:spLocks noGrp="1"/>
          </p:cNvSpPr>
          <p:nvPr>
            <p:ph type="sldNum" sz="quarter" idx="12"/>
          </p:nvPr>
        </p:nvSpPr>
        <p:spPr/>
        <p:txBody>
          <a:bodyPr/>
          <a:lstStyle/>
          <a:p>
            <a:pPr>
              <a:defRPr/>
            </a:pPr>
            <a:fld id="{BB1226EA-AA4B-4C03-8CB4-6F994B578F39}" type="slidenum">
              <a:rPr lang="en-US" smtClean="0"/>
              <a:pPr>
                <a:defRPr/>
              </a:pPr>
              <a:t>7</a:t>
            </a:fld>
            <a:endParaRPr lang="en-US" dirty="0"/>
          </a:p>
        </p:txBody>
      </p:sp>
    </p:spTree>
    <p:extLst>
      <p:ext uri="{BB962C8B-B14F-4D97-AF65-F5344CB8AC3E}">
        <p14:creationId xmlns:p14="http://schemas.microsoft.com/office/powerpoint/2010/main" val="424966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67A8C9-06B3-42E4-A96E-3E56E036467F}" type="slidenum">
              <a:rPr lang="en-US" smtClean="0"/>
              <a:pPr>
                <a:defRPr/>
              </a:pPr>
              <a:t>9</a:t>
            </a:fld>
            <a:endParaRPr lang="en-US"/>
          </a:p>
        </p:txBody>
      </p:sp>
    </p:spTree>
    <p:extLst>
      <p:ext uri="{BB962C8B-B14F-4D97-AF65-F5344CB8AC3E}">
        <p14:creationId xmlns:p14="http://schemas.microsoft.com/office/powerpoint/2010/main" val="155693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E3C5F-740B-4B6C-95AF-F2C522C1F03C}" type="slidenum">
              <a:rPr lang="en-US"/>
              <a:pPr/>
              <a:t>11</a:t>
            </a:fld>
            <a:endParaRPr lang="en-US"/>
          </a:p>
        </p:txBody>
      </p:sp>
      <p:sp>
        <p:nvSpPr>
          <p:cNvPr id="3590146" name="Rectangle 2"/>
          <p:cNvSpPr>
            <a:spLocks noGrp="1" noRot="1" noChangeAspect="1" noChangeArrowheads="1" noTextEdit="1"/>
          </p:cNvSpPr>
          <p:nvPr>
            <p:ph type="sldImg"/>
          </p:nvPr>
        </p:nvSpPr>
        <p:spPr>
          <a:ln/>
        </p:spPr>
      </p:sp>
      <p:sp>
        <p:nvSpPr>
          <p:cNvPr id="3590147" name="Rectangle 3"/>
          <p:cNvSpPr>
            <a:spLocks noGrp="1" noChangeArrowheads="1"/>
          </p:cNvSpPr>
          <p:nvPr>
            <p:ph type="body" idx="1"/>
          </p:nvPr>
        </p:nvSpPr>
        <p:spPr>
          <a:xfrm>
            <a:off x="946896" y="4464692"/>
            <a:ext cx="5205510" cy="422878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4AF69-37D3-406E-972A-FCD00704ABBC}" type="slidenum">
              <a:rPr lang="en-US"/>
              <a:pPr/>
              <a:t>12</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xfrm>
            <a:off x="946574" y="4464050"/>
            <a:ext cx="5206153" cy="4229100"/>
          </a:xfrm>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earned the right to tell this story, and we have an</a:t>
            </a:r>
            <a:r>
              <a:rPr lang="en-US" baseline="0" dirty="0" smtClean="0"/>
              <a:t> organized SME team in place with tools and experience to help you tell it.</a:t>
            </a:r>
            <a:endParaRPr lang="en-US" dirty="0"/>
          </a:p>
        </p:txBody>
      </p:sp>
      <p:sp>
        <p:nvSpPr>
          <p:cNvPr id="4" name="Date Placeholder 3"/>
          <p:cNvSpPr>
            <a:spLocks noGrp="1"/>
          </p:cNvSpPr>
          <p:nvPr>
            <p:ph type="dt" idx="10"/>
          </p:nvPr>
        </p:nvSpPr>
        <p:spPr/>
        <p:txBody>
          <a:bodyPr/>
          <a:lstStyle/>
          <a:p>
            <a:fld id="{57D4997B-8E95-4A49-AA10-F674ABA406D3}" type="datetime1">
              <a:rPr lang="en-US" smtClean="0"/>
              <a:t>3/15/2012</a:t>
            </a:fld>
            <a:endParaRPr lang="en-US" dirty="0"/>
          </a:p>
        </p:txBody>
      </p:sp>
      <p:sp>
        <p:nvSpPr>
          <p:cNvPr id="5" name="Footer Placeholder 4"/>
          <p:cNvSpPr>
            <a:spLocks noGrp="1"/>
          </p:cNvSpPr>
          <p:nvPr>
            <p:ph type="ftr" sz="quarter" idx="11"/>
          </p:nvPr>
        </p:nvSpPr>
        <p:spPr/>
        <p:txBody>
          <a:bodyPr/>
          <a:lstStyle/>
          <a:p>
            <a:r>
              <a:rPr lang="en-US" smtClean="0"/>
              <a:t>CONFIDENTIAL | © 2002-2011 Nuance Communications, Inc. All rights reserved.</a:t>
            </a:r>
            <a:endParaRPr lang="en-US" dirty="0"/>
          </a:p>
        </p:txBody>
      </p:sp>
      <p:sp>
        <p:nvSpPr>
          <p:cNvPr id="6" name="Slide Number Placeholder 5"/>
          <p:cNvSpPr>
            <a:spLocks noGrp="1"/>
          </p:cNvSpPr>
          <p:nvPr>
            <p:ph type="sldNum" sz="quarter" idx="12"/>
          </p:nvPr>
        </p:nvSpPr>
        <p:spPr/>
        <p:txBody>
          <a:bodyPr/>
          <a:lstStyle/>
          <a:p>
            <a:fld id="{76FA8627-EB3C-4323-BA9A-CB66D3E839F1}" type="slidenum">
              <a:rPr lang="en-US" smtClean="0"/>
              <a:pPr/>
              <a:t>13</a:t>
            </a:fld>
            <a:endParaRPr lang="en-US" dirty="0"/>
          </a:p>
        </p:txBody>
      </p:sp>
    </p:spTree>
    <p:extLst>
      <p:ext uri="{BB962C8B-B14F-4D97-AF65-F5344CB8AC3E}">
        <p14:creationId xmlns:p14="http://schemas.microsoft.com/office/powerpoint/2010/main" val="1612086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Main">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1026" name="Picture 2" descr="C:\Users\james.DUARTE\Desktop\Title_bkgd.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7" name="Picture 6"/>
            <p:cNvPicPr>
              <a:picLocks noChangeAspect="1"/>
            </p:cNvPicPr>
            <p:nvPr userDrawn="1"/>
          </p:nvPicPr>
          <p:blipFill>
            <a:blip r:embed="rId3" cstate="print"/>
            <a:stretch>
              <a:fillRect/>
            </a:stretch>
          </p:blipFill>
          <p:spPr>
            <a:xfrm>
              <a:off x="578531" y="582058"/>
              <a:ext cx="1124539" cy="712878"/>
            </a:xfrm>
            <a:prstGeom prst="rect">
              <a:avLst/>
            </a:prstGeom>
            <a:effectLst>
              <a:outerShdw blurRad="234950" algn="ctr" rotWithShape="0">
                <a:prstClr val="black">
                  <a:alpha val="33000"/>
                </a:prstClr>
              </a:outerShdw>
            </a:effectLst>
          </p:spPr>
        </p:pic>
        <p:pic>
          <p:nvPicPr>
            <p:cNvPr id="11"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573088" y="1460501"/>
              <a:ext cx="8001000" cy="4214558"/>
            </a:xfrm>
            <a:prstGeom prst="rect">
              <a:avLst/>
            </a:prstGeom>
            <a:noFill/>
          </p:spPr>
        </p:pic>
        <p:pic>
          <p:nvPicPr>
            <p:cNvPr id="12" name="Picture 11" descr="shadow.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hidden">
            <a:xfrm>
              <a:off x="381000" y="6019800"/>
              <a:ext cx="8196328" cy="593961"/>
            </a:xfrm>
            <a:prstGeom prst="rect">
              <a:avLst/>
            </a:prstGeom>
          </p:spPr>
        </p:pic>
      </p:grpSp>
      <p:grpSp>
        <p:nvGrpSpPr>
          <p:cNvPr id="4" name="Group 3"/>
          <p:cNvGrpSpPr/>
          <p:nvPr/>
        </p:nvGrpSpPr>
        <p:grpSpPr>
          <a:xfrm>
            <a:off x="573088" y="1460501"/>
            <a:ext cx="5218112" cy="4214558"/>
            <a:chOff x="573088" y="1460501"/>
            <a:chExt cx="5218112" cy="4214558"/>
          </a:xfrm>
        </p:grpSpPr>
        <p:sp>
          <p:nvSpPr>
            <p:cNvPr id="14" name="Rectangle 13"/>
            <p:cNvSpPr/>
            <p:nvPr userDrawn="1"/>
          </p:nvSpPr>
          <p:spPr bwMode="gray">
            <a:xfrm>
              <a:off x="573088" y="1460501"/>
              <a:ext cx="5164647" cy="4214558"/>
            </a:xfrm>
            <a:prstGeom prst="rect">
              <a:avLst/>
            </a:prstGeom>
            <a:gradFill>
              <a:gsLst>
                <a:gs pos="95000">
                  <a:srgbClr val="000000">
                    <a:alpha val="2000"/>
                  </a:srgbClr>
                </a:gs>
                <a:gs pos="26000">
                  <a:srgbClr val="000000">
                    <a:alpha val="92000"/>
                  </a:srgbClr>
                </a:gs>
              </a:gsLst>
              <a:lin ang="18000000" scaled="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charset="0"/>
              </a:endParaRPr>
            </a:p>
          </p:txBody>
        </p:sp>
        <p:sp>
          <p:nvSpPr>
            <p:cNvPr id="16" name="Rectangle 15"/>
            <p:cNvSpPr/>
            <p:nvPr userDrawn="1"/>
          </p:nvSpPr>
          <p:spPr bwMode="hidden">
            <a:xfrm>
              <a:off x="5737735" y="1460501"/>
              <a:ext cx="53465" cy="4214558"/>
            </a:xfrm>
            <a:prstGeom prst="rect">
              <a:avLst/>
            </a:prstGeom>
            <a:gradFill flip="none" rotWithShape="1">
              <a:gsLst>
                <a:gs pos="100000">
                  <a:srgbClr val="000000">
                    <a:alpha val="0"/>
                  </a:srgbClr>
                </a:gs>
                <a:gs pos="0">
                  <a:srgbClr val="000000">
                    <a:alpha val="22000"/>
                  </a:srgbClr>
                </a:gs>
              </a:gsLst>
              <a:lin ang="0" scaled="1"/>
              <a:tileRect/>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eaLnBrk="0" fontAlgn="base" latinLnBrk="0" hangingPunct="0">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ndParaRPr>
            </a:p>
          </p:txBody>
        </p:sp>
      </p:grpSp>
      <p:sp>
        <p:nvSpPr>
          <p:cNvPr id="2" name="Title 1"/>
          <p:cNvSpPr>
            <a:spLocks noGrp="1"/>
          </p:cNvSpPr>
          <p:nvPr>
            <p:ph type="ctrTitle"/>
          </p:nvPr>
        </p:nvSpPr>
        <p:spPr bwMode="white">
          <a:xfrm>
            <a:off x="744538" y="1796416"/>
            <a:ext cx="4703762" cy="2139949"/>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lvl1pPr marL="0" algn="l" defTabSz="914400" rtl="0" eaLnBrk="1" latinLnBrk="0" hangingPunct="1">
              <a:lnSpc>
                <a:spcPct val="90000"/>
              </a:lnSpc>
              <a:defRPr lang="en-US" sz="3200" kern="1200" dirty="0" smtClean="0">
                <a:gradFill>
                  <a:gsLst>
                    <a:gs pos="0">
                      <a:schemeClr val="bg1">
                        <a:lumMod val="95000"/>
                      </a:schemeClr>
                    </a:gs>
                    <a:gs pos="100000">
                      <a:schemeClr val="bg1"/>
                    </a:gs>
                  </a:gsLst>
                  <a:lin ang="5400000" scaled="0"/>
                </a:gradFill>
                <a:latin typeface="Arial" pitchFamily="34" charset="0"/>
                <a:ea typeface="+mn-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bwMode="white">
          <a:xfrm>
            <a:off x="744538" y="4262311"/>
            <a:ext cx="4703762" cy="985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lgn="l" defTabSz="914400" rtl="0" eaLnBrk="1" latinLnBrk="0" hangingPunct="1">
              <a:buNone/>
              <a:defRPr lang="en-US" sz="1400" kern="1200" dirty="0" smtClean="0">
                <a:solidFill>
                  <a:srgbClr val="76B928"/>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97704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431925"/>
            <a:ext cx="4114800" cy="193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31925"/>
            <a:ext cx="4114800" cy="193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7580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4" y="382055"/>
            <a:ext cx="8229600" cy="584775"/>
          </a:xfrm>
        </p:spPr>
        <p:txBody>
          <a:bodyPr/>
          <a:lstStyle/>
          <a:p>
            <a:r>
              <a:rPr lang="en-US" smtClean="0"/>
              <a:t>Click to edit Master title style</a:t>
            </a:r>
            <a:endParaRPr lang="en-US"/>
          </a:p>
        </p:txBody>
      </p:sp>
      <p:sp>
        <p:nvSpPr>
          <p:cNvPr id="18" name="Content Placeholder 17"/>
          <p:cNvSpPr>
            <a:spLocks noGrp="1"/>
          </p:cNvSpPr>
          <p:nvPr>
            <p:ph sz="quarter" idx="13"/>
          </p:nvPr>
        </p:nvSpPr>
        <p:spPr>
          <a:xfrm>
            <a:off x="457200" y="1552575"/>
            <a:ext cx="8229599" cy="4162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p:cNvSpPr>
          <p:nvPr>
            <p:ph type="body" sz="quarter" idx="14" hasCustomPrompt="1"/>
          </p:nvPr>
        </p:nvSpPr>
        <p:spPr bwMode="gray">
          <a:xfrm>
            <a:off x="457199" y="908050"/>
            <a:ext cx="8255000" cy="369332"/>
          </a:xfrm>
          <a:noFill/>
        </p:spPr>
        <p:txBody>
          <a:bodyPr wrap="square" rtlCol="0">
            <a:spAutoFit/>
          </a:bodyPr>
          <a:lstStyle>
            <a:lvl1pPr marL="0" algn="l" defTabSz="914400" rtl="0" eaLnBrk="1" latinLnBrk="0" hangingPunct="1">
              <a:buFontTx/>
              <a:buNone/>
              <a:defRPr lang="en-US" sz="1800" kern="1200" dirty="0" smtClean="0">
                <a:solidFill>
                  <a:srgbClr val="76B928"/>
                </a:solidFill>
                <a:latin typeface="Arial" pitchFamily="34" charset="0"/>
                <a:ea typeface="+mn-ea"/>
                <a:cs typeface="Arial" pitchFamily="34" charset="0"/>
              </a:defRPr>
            </a:lvl1pPr>
            <a:lvl2pPr marL="0" algn="l" defTabSz="914400" rtl="0" eaLnBrk="1" latinLnBrk="0" hangingPunct="1">
              <a:defRPr lang="en-US" sz="1800" kern="1200" dirty="0" smtClean="0">
                <a:solidFill>
                  <a:srgbClr val="76B928"/>
                </a:solidFill>
                <a:latin typeface="Arial" pitchFamily="34" charset="0"/>
                <a:ea typeface="+mn-ea"/>
                <a:cs typeface="Arial" pitchFamily="34" charset="0"/>
              </a:defRPr>
            </a:lvl2pPr>
            <a:lvl3pPr marL="0" algn="l" defTabSz="914400" rtl="0" eaLnBrk="1" latinLnBrk="0" hangingPunct="1">
              <a:defRPr lang="en-US" sz="1800" kern="1200" dirty="0" smtClean="0">
                <a:solidFill>
                  <a:srgbClr val="76B928"/>
                </a:solidFill>
                <a:latin typeface="Arial" pitchFamily="34" charset="0"/>
                <a:ea typeface="+mn-ea"/>
                <a:cs typeface="Arial" pitchFamily="34" charset="0"/>
              </a:defRPr>
            </a:lvl3pPr>
            <a:lvl4pPr marL="0" algn="l" defTabSz="914400" rtl="0" eaLnBrk="1" latinLnBrk="0" hangingPunct="1">
              <a:defRPr lang="en-US" sz="1800" kern="1200" dirty="0" smtClean="0">
                <a:solidFill>
                  <a:srgbClr val="76B928"/>
                </a:solidFill>
                <a:latin typeface="Arial" pitchFamily="34" charset="0"/>
                <a:ea typeface="+mn-ea"/>
                <a:cs typeface="Arial" pitchFamily="34" charset="0"/>
              </a:defRPr>
            </a:lvl4pPr>
            <a:lvl5pPr marL="0" algn="l" defTabSz="914400" rtl="0" eaLnBrk="1" latinLnBrk="0" hangingPunct="1">
              <a:defRPr lang="en-US" sz="1800" kern="1200" dirty="0" smtClean="0">
                <a:solidFill>
                  <a:srgbClr val="76B928"/>
                </a:solidFill>
                <a:latin typeface="Arial" pitchFamily="34" charset="0"/>
                <a:ea typeface="+mn-ea"/>
                <a:cs typeface="Arial" pitchFamily="34" charset="0"/>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4" y="382055"/>
            <a:ext cx="8229600" cy="584775"/>
          </a:xfrm>
        </p:spPr>
        <p:txBody>
          <a:bodyPr/>
          <a:lstStyle/>
          <a:p>
            <a:r>
              <a:rPr lang="en-US" smtClean="0"/>
              <a:t>Click to edit Master title style</a:t>
            </a:r>
            <a:endParaRPr lang="en-US"/>
          </a:p>
        </p:txBody>
      </p:sp>
      <p:sp>
        <p:nvSpPr>
          <p:cNvPr id="8" name="Text Placeholder 20"/>
          <p:cNvSpPr>
            <a:spLocks noGrp="1"/>
          </p:cNvSpPr>
          <p:nvPr>
            <p:ph type="body" sz="quarter" idx="14" hasCustomPrompt="1"/>
          </p:nvPr>
        </p:nvSpPr>
        <p:spPr bwMode="gray">
          <a:xfrm>
            <a:off x="457199" y="908050"/>
            <a:ext cx="8255000" cy="369332"/>
          </a:xfrm>
          <a:noFill/>
        </p:spPr>
        <p:txBody>
          <a:bodyPr wrap="square" rtlCol="0">
            <a:spAutoFit/>
          </a:bodyPr>
          <a:lstStyle>
            <a:lvl1pPr marL="0" algn="l" defTabSz="914400" rtl="0" eaLnBrk="1" latinLnBrk="0" hangingPunct="1">
              <a:buFontTx/>
              <a:buNone/>
              <a:defRPr lang="en-US" sz="1800" kern="1200" dirty="0" smtClean="0">
                <a:solidFill>
                  <a:srgbClr val="76B928"/>
                </a:solidFill>
                <a:latin typeface="Arial" pitchFamily="34" charset="0"/>
                <a:ea typeface="+mn-ea"/>
                <a:cs typeface="Arial" pitchFamily="34" charset="0"/>
              </a:defRPr>
            </a:lvl1pPr>
            <a:lvl2pPr marL="0" algn="l" defTabSz="914400" rtl="0" eaLnBrk="1" latinLnBrk="0" hangingPunct="1">
              <a:defRPr lang="en-US" sz="1800" kern="1200" dirty="0" smtClean="0">
                <a:solidFill>
                  <a:srgbClr val="76B928"/>
                </a:solidFill>
                <a:latin typeface="Arial" pitchFamily="34" charset="0"/>
                <a:ea typeface="+mn-ea"/>
                <a:cs typeface="Arial" pitchFamily="34" charset="0"/>
              </a:defRPr>
            </a:lvl2pPr>
            <a:lvl3pPr marL="0" algn="l" defTabSz="914400" rtl="0" eaLnBrk="1" latinLnBrk="0" hangingPunct="1">
              <a:defRPr lang="en-US" sz="1800" kern="1200" dirty="0" smtClean="0">
                <a:solidFill>
                  <a:srgbClr val="76B928"/>
                </a:solidFill>
                <a:latin typeface="Arial" pitchFamily="34" charset="0"/>
                <a:ea typeface="+mn-ea"/>
                <a:cs typeface="Arial" pitchFamily="34" charset="0"/>
              </a:defRPr>
            </a:lvl3pPr>
            <a:lvl4pPr marL="0" algn="l" defTabSz="914400" rtl="0" eaLnBrk="1" latinLnBrk="0" hangingPunct="1">
              <a:defRPr lang="en-US" sz="1800" kern="1200" dirty="0" smtClean="0">
                <a:solidFill>
                  <a:srgbClr val="76B928"/>
                </a:solidFill>
                <a:latin typeface="Arial" pitchFamily="34" charset="0"/>
                <a:ea typeface="+mn-ea"/>
                <a:cs typeface="Arial" pitchFamily="34" charset="0"/>
              </a:defRPr>
            </a:lvl4pPr>
            <a:lvl5pPr marL="0" algn="l" defTabSz="914400" rtl="0" eaLnBrk="1" latinLnBrk="0" hangingPunct="1">
              <a:defRPr lang="en-US" sz="1800" kern="1200" dirty="0" smtClean="0">
                <a:solidFill>
                  <a:srgbClr val="76B928"/>
                </a:solidFill>
                <a:latin typeface="Arial" pitchFamily="34" charset="0"/>
                <a:ea typeface="+mn-ea"/>
                <a:cs typeface="Arial" pitchFamily="34" charset="0"/>
              </a:defRPr>
            </a:lvl5pPr>
          </a:lstStyle>
          <a:p>
            <a:pPr lvl="0"/>
            <a:r>
              <a:rPr lang="en-US" dirty="0" smtClean="0"/>
              <a:t>CLICK TO EDIT MASTER TEXT STYLES</a:t>
            </a:r>
            <a:endParaRPr lang="en-US" dirty="0"/>
          </a:p>
        </p:txBody>
      </p:sp>
      <p:sp>
        <p:nvSpPr>
          <p:cNvPr id="10" name="Content Placeholder 9"/>
          <p:cNvSpPr>
            <a:spLocks noGrp="1"/>
          </p:cNvSpPr>
          <p:nvPr>
            <p:ph sz="quarter" idx="15"/>
          </p:nvPr>
        </p:nvSpPr>
        <p:spPr>
          <a:xfrm>
            <a:off x="457200" y="1600201"/>
            <a:ext cx="4038600" cy="4486274"/>
          </a:xfrm>
        </p:spPr>
        <p:txBody>
          <a:bodyPr/>
          <a:lstStyle>
            <a:lvl1pPr>
              <a:defRPr sz="1800"/>
            </a:lvl1pPr>
            <a:lvl2pPr>
              <a:defRPr sz="1600"/>
            </a:lvl2pPr>
            <a:lvl3pPr>
              <a:defRPr sz="1400"/>
            </a:lvl3pPr>
            <a:lvl4pPr>
              <a:defRPr sz="12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4648200" y="1600201"/>
            <a:ext cx="4038600" cy="4486274"/>
          </a:xfrm>
        </p:spPr>
        <p:txBody>
          <a:bodyPr/>
          <a:lstStyle>
            <a:lvl1pPr>
              <a:defRPr sz="1800"/>
            </a:lvl1pPr>
            <a:lvl2pPr>
              <a:defRPr sz="1600"/>
            </a:lvl2pPr>
            <a:lvl3pPr>
              <a:defRPr sz="1400"/>
            </a:lvl3pPr>
            <a:lvl4pPr>
              <a:defRPr sz="12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0"/>
          <p:cNvSpPr>
            <a:spLocks noGrp="1"/>
          </p:cNvSpPr>
          <p:nvPr>
            <p:ph type="body" sz="quarter" idx="14" hasCustomPrompt="1"/>
          </p:nvPr>
        </p:nvSpPr>
        <p:spPr bwMode="gray">
          <a:xfrm>
            <a:off x="457199" y="908050"/>
            <a:ext cx="8255000" cy="369332"/>
          </a:xfrm>
          <a:noFill/>
        </p:spPr>
        <p:txBody>
          <a:bodyPr wrap="square" rtlCol="0">
            <a:spAutoFit/>
          </a:bodyPr>
          <a:lstStyle>
            <a:lvl1pPr marL="0" algn="l" defTabSz="914400" rtl="0" eaLnBrk="1" latinLnBrk="0" hangingPunct="1">
              <a:buFontTx/>
              <a:buNone/>
              <a:defRPr lang="en-US" sz="1800" kern="1200" dirty="0" smtClean="0">
                <a:solidFill>
                  <a:srgbClr val="76B928"/>
                </a:solidFill>
                <a:latin typeface="Arial" pitchFamily="34" charset="0"/>
                <a:ea typeface="+mn-ea"/>
                <a:cs typeface="Arial" pitchFamily="34" charset="0"/>
              </a:defRPr>
            </a:lvl1pPr>
            <a:lvl2pPr marL="0" algn="l" defTabSz="914400" rtl="0" eaLnBrk="1" latinLnBrk="0" hangingPunct="1">
              <a:defRPr lang="en-US" sz="1800" kern="1200" dirty="0" smtClean="0">
                <a:solidFill>
                  <a:srgbClr val="76B928"/>
                </a:solidFill>
                <a:latin typeface="Arial" pitchFamily="34" charset="0"/>
                <a:ea typeface="+mn-ea"/>
                <a:cs typeface="Arial" pitchFamily="34" charset="0"/>
              </a:defRPr>
            </a:lvl2pPr>
            <a:lvl3pPr marL="0" algn="l" defTabSz="914400" rtl="0" eaLnBrk="1" latinLnBrk="0" hangingPunct="1">
              <a:defRPr lang="en-US" sz="1800" kern="1200" dirty="0" smtClean="0">
                <a:solidFill>
                  <a:srgbClr val="76B928"/>
                </a:solidFill>
                <a:latin typeface="Arial" pitchFamily="34" charset="0"/>
                <a:ea typeface="+mn-ea"/>
                <a:cs typeface="Arial" pitchFamily="34" charset="0"/>
              </a:defRPr>
            </a:lvl3pPr>
            <a:lvl4pPr marL="0" algn="l" defTabSz="914400" rtl="0" eaLnBrk="1" latinLnBrk="0" hangingPunct="1">
              <a:defRPr lang="en-US" sz="1800" kern="1200" dirty="0" smtClean="0">
                <a:solidFill>
                  <a:srgbClr val="76B928"/>
                </a:solidFill>
                <a:latin typeface="Arial" pitchFamily="34" charset="0"/>
                <a:ea typeface="+mn-ea"/>
                <a:cs typeface="Arial" pitchFamily="34" charset="0"/>
              </a:defRPr>
            </a:lvl4pPr>
            <a:lvl5pPr marL="0" algn="l" defTabSz="914400" rtl="0" eaLnBrk="1" latinLnBrk="0" hangingPunct="1">
              <a:defRPr lang="en-US" sz="1800" kern="1200" dirty="0" smtClean="0">
                <a:solidFill>
                  <a:srgbClr val="76B928"/>
                </a:solidFill>
                <a:latin typeface="Arial" pitchFamily="34" charset="0"/>
                <a:ea typeface="+mn-ea"/>
                <a:cs typeface="Arial" pitchFamily="34" charset="0"/>
              </a:defRPr>
            </a:lvl5pPr>
          </a:lstStyle>
          <a:p>
            <a:pPr lvl="0"/>
            <a:r>
              <a:rPr lang="en-US" dirty="0" smtClean="0"/>
              <a:t>CLICK TO EDIT MASTER TEXT STYLES</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gue">
    <p:spTree>
      <p:nvGrpSpPr>
        <p:cNvPr id="1" name=""/>
        <p:cNvGrpSpPr/>
        <p:nvPr/>
      </p:nvGrpSpPr>
      <p:grpSpPr>
        <a:xfrm>
          <a:off x="0" y="0"/>
          <a:ext cx="0" cy="0"/>
          <a:chOff x="0" y="0"/>
          <a:chExt cx="0" cy="0"/>
        </a:xfrm>
      </p:grpSpPr>
      <p:grpSp>
        <p:nvGrpSpPr>
          <p:cNvPr id="6" name="Group 5"/>
          <p:cNvGrpSpPr/>
          <p:nvPr/>
        </p:nvGrpSpPr>
        <p:grpSpPr>
          <a:xfrm>
            <a:off x="0" y="0"/>
            <a:ext cx="9144000" cy="6858000"/>
            <a:chOff x="0" y="0"/>
            <a:chExt cx="9144000" cy="6858000"/>
          </a:xfrm>
        </p:grpSpPr>
        <p:grpSp>
          <p:nvGrpSpPr>
            <p:cNvPr id="5" name="Group 4"/>
            <p:cNvGrpSpPr/>
            <p:nvPr userDrawn="1"/>
          </p:nvGrpSpPr>
          <p:grpSpPr>
            <a:xfrm>
              <a:off x="0" y="0"/>
              <a:ext cx="9144000" cy="6858000"/>
              <a:chOff x="0" y="0"/>
              <a:chExt cx="9144000" cy="6858000"/>
            </a:xfrm>
          </p:grpSpPr>
          <p:pic>
            <p:nvPicPr>
              <p:cNvPr id="8" name="Picture 2" descr="C:\Users\Mel.DUARTE\Desktop\Segue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gradFill>
                <a:gsLst>
                  <a:gs pos="100000">
                    <a:srgbClr val="000000">
                      <a:alpha val="35000"/>
                    </a:srgbClr>
                  </a:gs>
                  <a:gs pos="42000">
                    <a:srgbClr val="000000">
                      <a:alpha val="89000"/>
                    </a:srgbClr>
                  </a:gs>
                </a:gsLst>
                <a:lin ang="19200000" scaled="0"/>
              </a:gradFill>
              <a:extLst/>
            </p:spPr>
          </p:pic>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573088" y="2249487"/>
                <a:ext cx="8001000" cy="299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shadow.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hidden">
            <a:xfrm>
              <a:off x="381000" y="6019800"/>
              <a:ext cx="8196328" cy="593961"/>
            </a:xfrm>
            <a:prstGeom prst="rect">
              <a:avLst/>
            </a:prstGeom>
          </p:spPr>
        </p:pic>
      </p:grpSp>
      <p:grpSp>
        <p:nvGrpSpPr>
          <p:cNvPr id="4" name="Group 3"/>
          <p:cNvGrpSpPr/>
          <p:nvPr/>
        </p:nvGrpSpPr>
        <p:grpSpPr>
          <a:xfrm>
            <a:off x="573088" y="3886200"/>
            <a:ext cx="8001000" cy="1362075"/>
            <a:chOff x="573088" y="3886200"/>
            <a:chExt cx="8001000" cy="1362075"/>
          </a:xfrm>
        </p:grpSpPr>
        <p:sp>
          <p:nvSpPr>
            <p:cNvPr id="11" name="Rectangle 10"/>
            <p:cNvSpPr/>
            <p:nvPr userDrawn="1"/>
          </p:nvSpPr>
          <p:spPr bwMode="auto">
            <a:xfrm>
              <a:off x="573088" y="3943350"/>
              <a:ext cx="8001000" cy="1304925"/>
            </a:xfrm>
            <a:prstGeom prst="rect">
              <a:avLst/>
            </a:prstGeom>
            <a:gradFill>
              <a:gsLst>
                <a:gs pos="100000">
                  <a:srgbClr val="000000">
                    <a:alpha val="35000"/>
                  </a:srgbClr>
                </a:gs>
                <a:gs pos="42000">
                  <a:srgbClr val="000000">
                    <a:alpha val="89000"/>
                  </a:srgbClr>
                </a:gs>
              </a:gsLst>
              <a:lin ang="19200000" scaled="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charset="0"/>
              </a:endParaRPr>
            </a:p>
          </p:txBody>
        </p:sp>
        <p:sp>
          <p:nvSpPr>
            <p:cNvPr id="14" name="Rectangle 13"/>
            <p:cNvSpPr/>
            <p:nvPr userDrawn="1"/>
          </p:nvSpPr>
          <p:spPr bwMode="hidden">
            <a:xfrm>
              <a:off x="573088" y="3886200"/>
              <a:ext cx="8001000" cy="63500"/>
            </a:xfrm>
            <a:prstGeom prst="rect">
              <a:avLst/>
            </a:prstGeom>
            <a:gradFill flip="none" rotWithShape="1">
              <a:gsLst>
                <a:gs pos="100000">
                  <a:srgbClr val="000000">
                    <a:alpha val="0"/>
                  </a:srgbClr>
                </a:gs>
                <a:gs pos="0">
                  <a:srgbClr val="000000">
                    <a:alpha val="16000"/>
                  </a:srgbClr>
                </a:gs>
              </a:gsLst>
              <a:lin ang="16200000" scaled="1"/>
              <a:tileRect/>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charset="0"/>
              </a:endParaRPr>
            </a:p>
          </p:txBody>
        </p:sp>
      </p:grpSp>
      <p:sp>
        <p:nvSpPr>
          <p:cNvPr id="2" name="Title 1"/>
          <p:cNvSpPr>
            <a:spLocks noGrp="1"/>
          </p:cNvSpPr>
          <p:nvPr>
            <p:ph type="title"/>
          </p:nvPr>
        </p:nvSpPr>
        <p:spPr bwMode="white">
          <a:xfrm>
            <a:off x="744538" y="4331222"/>
            <a:ext cx="7499576" cy="412934"/>
          </a:xfrm>
        </p:spPr>
        <p:txBody>
          <a:bodyPr wrap="square" anchor="b" anchorCtr="0">
            <a:spAutoFit/>
          </a:bodyPr>
          <a:lstStyle>
            <a:lvl1pPr algn="l">
              <a:lnSpc>
                <a:spcPts val="2700"/>
              </a:lnSpc>
              <a:defRPr kumimoji="0" lang="en-US" sz="2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hasCustomPrompt="1"/>
          </p:nvPr>
        </p:nvSpPr>
        <p:spPr bwMode="white">
          <a:xfrm>
            <a:off x="744538" y="4756150"/>
            <a:ext cx="7499576" cy="421768"/>
          </a:xfrm>
          <a:prstGeom prst="rect">
            <a:avLst/>
          </a:prstGeom>
          <a:noFill/>
          <a:ln w="25400" cap="flat" cmpd="sng" algn="ctr">
            <a:noFill/>
            <a:prstDash val="solid"/>
          </a:ln>
          <a:effectLst/>
        </p:spPr>
        <p:txBody>
          <a:bodyPr rtlCol="0" anchor="t" anchorCtr="0"/>
          <a:lstStyle>
            <a:lvl1pPr marL="0" indent="0">
              <a:buNone/>
              <a:defRPr kumimoji="0" lang="en-US" sz="1400" b="0" i="0" u="none" strike="noStrike" kern="0" cap="none" spc="0" normalizeH="0" baseline="0" noProof="0" dirty="0" smtClean="0">
                <a:ln>
                  <a:noFill/>
                </a:ln>
                <a:solidFill>
                  <a:srgbClr val="76B928"/>
                </a:solidFill>
                <a:effectLst/>
                <a:uLnTx/>
                <a:uFillTx/>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ts val="1400"/>
              </a:lnSpc>
              <a:spcBef>
                <a:spcPts val="0"/>
              </a:spcBef>
              <a:spcAft>
                <a:spcPts val="0"/>
              </a:spcAft>
              <a:buClrTx/>
              <a:buSzTx/>
              <a:buFontTx/>
              <a:buNone/>
              <a:tabLst/>
              <a:defRPr/>
            </a:pPr>
            <a:r>
              <a:rPr lang="en-US" dirty="0"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47674" y="382055"/>
            <a:ext cx="8229600" cy="584775"/>
          </a:xfrm>
        </p:spPr>
        <p:txBody>
          <a:bodyPr/>
          <a:lstStyle/>
          <a:p>
            <a:r>
              <a:rPr lang="en-US" smtClean="0"/>
              <a:t>Click to edit Master title style</a:t>
            </a:r>
            <a:endParaRPr lang="en-US"/>
          </a:p>
        </p:txBody>
      </p:sp>
      <p:sp>
        <p:nvSpPr>
          <p:cNvPr id="21" name="Text Placeholder 20"/>
          <p:cNvSpPr>
            <a:spLocks noGrp="1"/>
          </p:cNvSpPr>
          <p:nvPr>
            <p:ph type="body" sz="quarter" idx="14" hasCustomPrompt="1"/>
          </p:nvPr>
        </p:nvSpPr>
        <p:spPr bwMode="gray">
          <a:xfrm>
            <a:off x="457199" y="908050"/>
            <a:ext cx="8255000" cy="369332"/>
          </a:xfrm>
          <a:noFill/>
        </p:spPr>
        <p:txBody>
          <a:bodyPr wrap="square" rtlCol="0">
            <a:spAutoFit/>
          </a:bodyPr>
          <a:lstStyle>
            <a:lvl1pPr marL="0" algn="l" defTabSz="914400" rtl="0" eaLnBrk="1" latinLnBrk="0" hangingPunct="1">
              <a:buFontTx/>
              <a:buNone/>
              <a:defRPr lang="en-US" sz="1800" kern="1200" dirty="0" smtClean="0">
                <a:solidFill>
                  <a:srgbClr val="76B928"/>
                </a:solidFill>
                <a:latin typeface="Arial" pitchFamily="34" charset="0"/>
                <a:ea typeface="+mn-ea"/>
                <a:cs typeface="Arial" pitchFamily="34" charset="0"/>
              </a:defRPr>
            </a:lvl1pPr>
            <a:lvl2pPr marL="0" algn="l" defTabSz="914400" rtl="0" eaLnBrk="1" latinLnBrk="0" hangingPunct="1">
              <a:defRPr lang="en-US" sz="1800" kern="1200" dirty="0" smtClean="0">
                <a:solidFill>
                  <a:srgbClr val="76B928"/>
                </a:solidFill>
                <a:latin typeface="Arial" pitchFamily="34" charset="0"/>
                <a:ea typeface="+mn-ea"/>
                <a:cs typeface="Arial" pitchFamily="34" charset="0"/>
              </a:defRPr>
            </a:lvl2pPr>
            <a:lvl3pPr marL="0" algn="l" defTabSz="914400" rtl="0" eaLnBrk="1" latinLnBrk="0" hangingPunct="1">
              <a:defRPr lang="en-US" sz="1800" kern="1200" dirty="0" smtClean="0">
                <a:solidFill>
                  <a:srgbClr val="76B928"/>
                </a:solidFill>
                <a:latin typeface="Arial" pitchFamily="34" charset="0"/>
                <a:ea typeface="+mn-ea"/>
                <a:cs typeface="Arial" pitchFamily="34" charset="0"/>
              </a:defRPr>
            </a:lvl3pPr>
            <a:lvl4pPr marL="0" algn="l" defTabSz="914400" rtl="0" eaLnBrk="1" latinLnBrk="0" hangingPunct="1">
              <a:defRPr lang="en-US" sz="1800" kern="1200" dirty="0" smtClean="0">
                <a:solidFill>
                  <a:srgbClr val="76B928"/>
                </a:solidFill>
                <a:latin typeface="Arial" pitchFamily="34" charset="0"/>
                <a:ea typeface="+mn-ea"/>
                <a:cs typeface="Arial" pitchFamily="34" charset="0"/>
              </a:defRPr>
            </a:lvl4pPr>
            <a:lvl5pPr marL="0" algn="l" defTabSz="914400" rtl="0" eaLnBrk="1" latinLnBrk="0" hangingPunct="1">
              <a:defRPr lang="en-US" sz="1800" kern="1200" dirty="0" smtClean="0">
                <a:solidFill>
                  <a:srgbClr val="76B928"/>
                </a:solidFill>
                <a:latin typeface="Arial" pitchFamily="34" charset="0"/>
                <a:ea typeface="+mn-ea"/>
                <a:cs typeface="Arial" pitchFamily="34" charset="0"/>
              </a:defRPr>
            </a:lvl5pPr>
          </a:lstStyle>
          <a:p>
            <a:pPr lvl="0"/>
            <a:r>
              <a:rPr lang="en-US" dirty="0" smtClean="0"/>
              <a:t>CLICK TO EDIT MASTER TEXT STYLES</a:t>
            </a:r>
            <a:endParaRPr lang="en-US" dirty="0"/>
          </a:p>
        </p:txBody>
      </p:sp>
      <p:sp>
        <p:nvSpPr>
          <p:cNvPr id="10" name="Chart Placeholder 8"/>
          <p:cNvSpPr>
            <a:spLocks noGrp="1"/>
          </p:cNvSpPr>
          <p:nvPr>
            <p:ph type="chart" sz="quarter" idx="15"/>
          </p:nvPr>
        </p:nvSpPr>
        <p:spPr>
          <a:xfrm>
            <a:off x="569913" y="1524000"/>
            <a:ext cx="8004175" cy="4191000"/>
          </a:xfrm>
        </p:spPr>
        <p:txBody>
          <a:bodyPr/>
          <a:lstStyle>
            <a:lvl1pPr>
              <a:buNone/>
              <a:defRPr/>
            </a:lvl1pPr>
          </a:lstStyle>
          <a:p>
            <a:r>
              <a:rPr lang="en-US" smtClean="0"/>
              <a:t>Click icon to add chart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or Table">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569913" y="1701800"/>
            <a:ext cx="8004175" cy="3892317"/>
          </a:xfrm>
        </p:spPr>
        <p:txBody>
          <a:bodyPr/>
          <a:lstStyle>
            <a:lvl1pPr>
              <a:buNone/>
              <a:defRPr baseline="0"/>
            </a:lvl1pPr>
          </a:lstStyle>
          <a:p>
            <a:r>
              <a:rPr lang="en-US" dirty="0" smtClean="0"/>
              <a:t>Photo or Table</a:t>
            </a:r>
            <a:endParaRPr lang="en-US" dirty="0"/>
          </a:p>
        </p:txBody>
      </p:sp>
      <p:sp>
        <p:nvSpPr>
          <p:cNvPr id="2" name="Title 1"/>
          <p:cNvSpPr>
            <a:spLocks noGrp="1"/>
          </p:cNvSpPr>
          <p:nvPr>
            <p:ph type="title"/>
          </p:nvPr>
        </p:nvSpPr>
        <p:spPr>
          <a:xfrm>
            <a:off x="447674" y="382055"/>
            <a:ext cx="8229600" cy="584775"/>
          </a:xfrm>
        </p:spPr>
        <p:txBody>
          <a:bodyPr/>
          <a:lstStyle/>
          <a:p>
            <a:r>
              <a:rPr lang="en-US" smtClean="0"/>
              <a:t>Click to edit Master title style</a:t>
            </a:r>
            <a:endParaRPr lang="en-US"/>
          </a:p>
        </p:txBody>
      </p:sp>
      <p:sp>
        <p:nvSpPr>
          <p:cNvPr id="21" name="Text Placeholder 20"/>
          <p:cNvSpPr>
            <a:spLocks noGrp="1"/>
          </p:cNvSpPr>
          <p:nvPr>
            <p:ph type="body" sz="quarter" idx="14" hasCustomPrompt="1"/>
          </p:nvPr>
        </p:nvSpPr>
        <p:spPr bwMode="gray">
          <a:xfrm>
            <a:off x="457199" y="908050"/>
            <a:ext cx="8255000" cy="369332"/>
          </a:xfrm>
          <a:noFill/>
        </p:spPr>
        <p:txBody>
          <a:bodyPr wrap="square" rtlCol="0">
            <a:spAutoFit/>
          </a:bodyPr>
          <a:lstStyle>
            <a:lvl1pPr marL="0" algn="l" defTabSz="914400" rtl="0" eaLnBrk="1" latinLnBrk="0" hangingPunct="1">
              <a:buFontTx/>
              <a:buNone/>
              <a:defRPr lang="en-US" sz="1800" kern="1200" dirty="0" smtClean="0">
                <a:solidFill>
                  <a:srgbClr val="76B928"/>
                </a:solidFill>
                <a:latin typeface="Arial" pitchFamily="34" charset="0"/>
                <a:ea typeface="+mn-ea"/>
                <a:cs typeface="Arial" pitchFamily="34" charset="0"/>
              </a:defRPr>
            </a:lvl1pPr>
            <a:lvl2pPr marL="0" algn="l" defTabSz="914400" rtl="0" eaLnBrk="1" latinLnBrk="0" hangingPunct="1">
              <a:defRPr lang="en-US" sz="1800" kern="1200" dirty="0" smtClean="0">
                <a:solidFill>
                  <a:srgbClr val="76B928"/>
                </a:solidFill>
                <a:latin typeface="Arial" pitchFamily="34" charset="0"/>
                <a:ea typeface="+mn-ea"/>
                <a:cs typeface="Arial" pitchFamily="34" charset="0"/>
              </a:defRPr>
            </a:lvl2pPr>
            <a:lvl3pPr marL="0" algn="l" defTabSz="914400" rtl="0" eaLnBrk="1" latinLnBrk="0" hangingPunct="1">
              <a:defRPr lang="en-US" sz="1800" kern="1200" dirty="0" smtClean="0">
                <a:solidFill>
                  <a:srgbClr val="76B928"/>
                </a:solidFill>
                <a:latin typeface="Arial" pitchFamily="34" charset="0"/>
                <a:ea typeface="+mn-ea"/>
                <a:cs typeface="Arial" pitchFamily="34" charset="0"/>
              </a:defRPr>
            </a:lvl3pPr>
            <a:lvl4pPr marL="0" algn="l" defTabSz="914400" rtl="0" eaLnBrk="1" latinLnBrk="0" hangingPunct="1">
              <a:defRPr lang="en-US" sz="1800" kern="1200" dirty="0" smtClean="0">
                <a:solidFill>
                  <a:srgbClr val="76B928"/>
                </a:solidFill>
                <a:latin typeface="Arial" pitchFamily="34" charset="0"/>
                <a:ea typeface="+mn-ea"/>
                <a:cs typeface="Arial" pitchFamily="34" charset="0"/>
              </a:defRPr>
            </a:lvl4pPr>
            <a:lvl5pPr marL="0" algn="l" defTabSz="914400" rtl="0" eaLnBrk="1" latinLnBrk="0" hangingPunct="1">
              <a:defRPr lang="en-US" sz="1800" kern="1200" dirty="0" smtClean="0">
                <a:solidFill>
                  <a:srgbClr val="76B928"/>
                </a:solidFill>
                <a:latin typeface="Arial" pitchFamily="34" charset="0"/>
                <a:ea typeface="+mn-ea"/>
                <a:cs typeface="Arial" pitchFamily="34" charset="0"/>
              </a:defRPr>
            </a:lvl5pPr>
          </a:lstStyle>
          <a:p>
            <a:pPr lvl="0"/>
            <a:r>
              <a:rPr lang="en-US" dirty="0" smtClean="0"/>
              <a:t>CLICK TO EDIT MASTER TEXT STYLES</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go or Thank You">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pic>
          <p:nvPicPr>
            <p:cNvPr id="5" name="Picture 2" descr="C:\Users\Mel.DUARTE\Desktop\Segu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gradFill>
              <a:gsLst>
                <a:gs pos="100000">
                  <a:srgbClr val="000000">
                    <a:alpha val="35000"/>
                  </a:srgbClr>
                </a:gs>
                <a:gs pos="42000">
                  <a:srgbClr val="000000">
                    <a:alpha val="89000"/>
                  </a:srgbClr>
                </a:gs>
              </a:gsLst>
              <a:lin ang="19200000" scaled="0"/>
            </a:gradFill>
            <a:extLst/>
          </p:spPr>
        </p:pic>
        <p:pic>
          <p:nvPicPr>
            <p:cNvPr id="8" name="Picture 7" descr="shadow.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2155064" y="5203101"/>
              <a:ext cx="4833872" cy="449362"/>
            </a:xfrm>
            <a:prstGeom prst="rect">
              <a:avLst/>
            </a:prstGeom>
          </p:spPr>
        </p:pic>
        <p:pic>
          <p:nvPicPr>
            <p:cNvPr id="9" name="Picture 8"/>
            <p:cNvPicPr>
              <a:picLocks noChangeAspect="1"/>
            </p:cNvPicPr>
            <p:nvPr userDrawn="1"/>
          </p:nvPicPr>
          <p:blipFill>
            <a:blip r:embed="rId4" cstate="print"/>
            <a:stretch>
              <a:fillRect/>
            </a:stretch>
          </p:blipFill>
          <p:spPr>
            <a:xfrm>
              <a:off x="3108666" y="2537857"/>
              <a:ext cx="2926669" cy="1855301"/>
            </a:xfrm>
            <a:prstGeom prst="rect">
              <a:avLst/>
            </a:prstGeom>
            <a:effectLst>
              <a:outerShdw blurRad="234950" algn="ctr" rotWithShape="0">
                <a:prstClr val="black">
                  <a:alpha val="33000"/>
                </a:prstClr>
              </a:outerShdw>
            </a:effectLst>
          </p:spPr>
        </p:pic>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rot="10800000">
            <a:off x="0" y="-1"/>
            <a:ext cx="9144000" cy="1552439"/>
          </a:xfrm>
          <a:prstGeom prst="rect">
            <a:avLst/>
          </a:prstGeom>
          <a:gradFill>
            <a:gsLst>
              <a:gs pos="100000">
                <a:schemeClr val="bg1"/>
              </a:gs>
              <a:gs pos="0">
                <a:srgbClr val="777777"/>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gradFill>
                <a:gsLst>
                  <a:gs pos="69000">
                    <a:schemeClr val="bg1"/>
                  </a:gs>
                  <a:gs pos="0">
                    <a:schemeClr val="bg1">
                      <a:lumMod val="65000"/>
                    </a:schemeClr>
                  </a:gs>
                  <a:gs pos="22000">
                    <a:schemeClr val="bg1">
                      <a:lumMod val="65000"/>
                      <a:alpha val="51000"/>
                    </a:schemeClr>
                  </a:gs>
                </a:gsLst>
                <a:lin ang="16200000" scaled="0"/>
              </a:gradFill>
            </a:endParaRPr>
          </a:p>
        </p:txBody>
      </p:sp>
      <p:sp>
        <p:nvSpPr>
          <p:cNvPr id="8" name="Rectangle 7"/>
          <p:cNvSpPr/>
          <p:nvPr/>
        </p:nvSpPr>
        <p:spPr bwMode="hidden">
          <a:xfrm flipV="1">
            <a:off x="566738" y="86201"/>
            <a:ext cx="8577261" cy="63500"/>
          </a:xfrm>
          <a:prstGeom prst="rect">
            <a:avLst/>
          </a:prstGeom>
          <a:gradFill flip="none" rotWithShape="1">
            <a:gsLst>
              <a:gs pos="100000">
                <a:srgbClr val="000000">
                  <a:alpha val="0"/>
                </a:srgbClr>
              </a:gs>
              <a:gs pos="0">
                <a:schemeClr val="tx1">
                  <a:alpha val="16000"/>
                </a:schemeClr>
              </a:gs>
            </a:gsLst>
            <a:lin ang="16200000" scaled="1"/>
            <a:tileRect/>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 name="Rectangle 8"/>
          <p:cNvSpPr/>
          <p:nvPr/>
        </p:nvSpPr>
        <p:spPr bwMode="gray">
          <a:xfrm>
            <a:off x="566738" y="0"/>
            <a:ext cx="8577262" cy="91440"/>
          </a:xfrm>
          <a:prstGeom prst="rect">
            <a:avLst/>
          </a:prstGeom>
          <a:solidFill>
            <a:srgbClr val="76B928"/>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400" dirty="0" smtClean="0">
              <a:latin typeface="Arial" charset="0"/>
            </a:endParaRPr>
          </a:p>
        </p:txBody>
      </p:sp>
      <p:sp>
        <p:nvSpPr>
          <p:cNvPr id="10" name="Rectangle 9"/>
          <p:cNvSpPr/>
          <p:nvPr/>
        </p:nvSpPr>
        <p:spPr bwMode="gray">
          <a:xfrm>
            <a:off x="8039100" y="0"/>
            <a:ext cx="1104899" cy="91440"/>
          </a:xfrm>
          <a:prstGeom prst="rect">
            <a:avLst/>
          </a:prstGeom>
          <a:solidFill>
            <a:srgbClr val="289728"/>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400" dirty="0" smtClean="0">
              <a:latin typeface="Arial" charset="0"/>
            </a:endParaRPr>
          </a:p>
        </p:txBody>
      </p:sp>
      <p:sp>
        <p:nvSpPr>
          <p:cNvPr id="11" name="Rectangle 10"/>
          <p:cNvSpPr/>
          <p:nvPr/>
        </p:nvSpPr>
        <p:spPr bwMode="hidden">
          <a:xfrm>
            <a:off x="0" y="5943600"/>
            <a:ext cx="9144000" cy="914400"/>
          </a:xfrm>
          <a:prstGeom prst="rect">
            <a:avLst/>
          </a:prstGeom>
          <a:gradFill>
            <a:gsLst>
              <a:gs pos="100000">
                <a:schemeClr val="bg1"/>
              </a:gs>
              <a:gs pos="0">
                <a:srgbClr val="A3A3A3"/>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gradFill>
                <a:gsLst>
                  <a:gs pos="69000">
                    <a:schemeClr val="bg1"/>
                  </a:gs>
                  <a:gs pos="0">
                    <a:schemeClr val="bg1">
                      <a:lumMod val="65000"/>
                    </a:schemeClr>
                  </a:gs>
                  <a:gs pos="22000">
                    <a:schemeClr val="bg1">
                      <a:lumMod val="65000"/>
                      <a:alpha val="51000"/>
                    </a:schemeClr>
                  </a:gs>
                </a:gsLst>
                <a:lin ang="16200000" scaled="0"/>
              </a:gradFill>
            </a:endParaRPr>
          </a:p>
        </p:txBody>
      </p:sp>
      <p:pic>
        <p:nvPicPr>
          <p:cNvPr id="12" name="Picture 11"/>
          <p:cNvPicPr>
            <a:picLocks noChangeAspect="1"/>
          </p:cNvPicPr>
          <p:nvPr/>
        </p:nvPicPr>
        <p:blipFill>
          <a:blip r:embed="rId13" cstate="print"/>
          <a:stretch>
            <a:fillRect/>
          </a:stretch>
        </p:blipFill>
        <p:spPr bwMode="gray">
          <a:xfrm>
            <a:off x="8315326" y="6301384"/>
            <a:ext cx="588352" cy="372973"/>
          </a:xfrm>
          <a:prstGeom prst="rect">
            <a:avLst/>
          </a:prstGeom>
        </p:spPr>
      </p:pic>
      <p:sp>
        <p:nvSpPr>
          <p:cNvPr id="13" name="TextBox 12"/>
          <p:cNvSpPr txBox="1"/>
          <p:nvPr/>
        </p:nvSpPr>
        <p:spPr>
          <a:xfrm>
            <a:off x="457199" y="6428807"/>
            <a:ext cx="8532140" cy="411541"/>
          </a:xfrm>
          <a:prstGeom prst="rect">
            <a:avLst/>
          </a:prstGeom>
          <a:noFill/>
        </p:spPr>
        <p:txBody>
          <a:bodyPr wrap="square" rtlCol="0" anchor="ctr">
            <a:noAutofit/>
          </a:bodyPr>
          <a:lstStyle/>
          <a:p>
            <a:pPr algn="l"/>
            <a:r>
              <a:rPr lang="en-US" sz="800" spc="50" dirty="0" smtClean="0">
                <a:solidFill>
                  <a:srgbClr val="626262"/>
                </a:solidFill>
                <a:latin typeface="Arial"/>
                <a:cs typeface="Arial"/>
              </a:rPr>
              <a:t>CONFIDENTIAL | © 2002-2011 Nuance Communications, Inc. All rights reserved.</a:t>
            </a:r>
            <a:endParaRPr lang="en-US" sz="800" spc="50" dirty="0">
              <a:solidFill>
                <a:srgbClr val="626262"/>
              </a:solidFill>
              <a:latin typeface="Arial"/>
              <a:cs typeface="Arial"/>
            </a:endParaRPr>
          </a:p>
        </p:txBody>
      </p:sp>
      <p:sp>
        <p:nvSpPr>
          <p:cNvPr id="14" name="TextBox 13"/>
          <p:cNvSpPr txBox="1"/>
          <p:nvPr/>
        </p:nvSpPr>
        <p:spPr>
          <a:xfrm>
            <a:off x="4929054" y="6409757"/>
            <a:ext cx="2978331" cy="411541"/>
          </a:xfrm>
          <a:prstGeom prst="rect">
            <a:avLst/>
          </a:prstGeom>
          <a:noFill/>
        </p:spPr>
        <p:txBody>
          <a:bodyPr wrap="square" rtlCol="0" anchor="ctr">
            <a:noAutofit/>
          </a:bodyPr>
          <a:lstStyle/>
          <a:p>
            <a:pPr algn="r"/>
            <a:r>
              <a:rPr lang="en-US" sz="1000" b="1" spc="50" dirty="0" smtClean="0">
                <a:solidFill>
                  <a:srgbClr val="228222"/>
                </a:solidFill>
                <a:latin typeface="Arial"/>
                <a:cs typeface="Arial"/>
              </a:rPr>
              <a:t>ENTERPRISE </a:t>
            </a:r>
            <a:r>
              <a:rPr lang="en-US" sz="1000" spc="50" dirty="0" smtClean="0">
                <a:solidFill>
                  <a:schemeClr val="tx1">
                    <a:lumMod val="85000"/>
                    <a:lumOff val="15000"/>
                  </a:schemeClr>
                </a:solidFill>
                <a:latin typeface="Arial"/>
                <a:cs typeface="Arial"/>
              </a:rPr>
              <a:t>SOLUTIONS</a:t>
            </a:r>
            <a:endParaRPr lang="en-US" sz="1000" spc="50" dirty="0">
              <a:solidFill>
                <a:schemeClr val="tx1">
                  <a:lumMod val="85000"/>
                  <a:lumOff val="15000"/>
                </a:schemeClr>
              </a:solidFill>
              <a:latin typeface="Arial"/>
              <a:cs typeface="Arial"/>
            </a:endParaRPr>
          </a:p>
        </p:txBody>
      </p:sp>
      <p:sp>
        <p:nvSpPr>
          <p:cNvPr id="15" name="Rectangle 14"/>
          <p:cNvSpPr/>
          <p:nvPr/>
        </p:nvSpPr>
        <p:spPr bwMode="gray">
          <a:xfrm>
            <a:off x="6183811" y="6738938"/>
            <a:ext cx="2960188" cy="63500"/>
          </a:xfrm>
          <a:prstGeom prst="rect">
            <a:avLst/>
          </a:prstGeom>
          <a:gradFill flip="none" rotWithShape="1">
            <a:gsLst>
              <a:gs pos="100000">
                <a:srgbClr val="000000">
                  <a:alpha val="0"/>
                </a:srgbClr>
              </a:gs>
              <a:gs pos="0">
                <a:schemeClr val="tx1">
                  <a:alpha val="16000"/>
                </a:schemeClr>
              </a:gs>
            </a:gsLst>
            <a:lin ang="16200000" scaled="1"/>
            <a:tileRect/>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 name="Rectangle 15"/>
          <p:cNvSpPr/>
          <p:nvPr/>
        </p:nvSpPr>
        <p:spPr bwMode="gray">
          <a:xfrm>
            <a:off x="6183811" y="6785610"/>
            <a:ext cx="2947488" cy="72390"/>
          </a:xfrm>
          <a:prstGeom prst="rect">
            <a:avLst/>
          </a:prstGeom>
          <a:solidFill>
            <a:srgbClr val="76B928"/>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400" dirty="0" smtClean="0">
              <a:latin typeface="Arial" charset="0"/>
            </a:endParaRPr>
          </a:p>
        </p:txBody>
      </p:sp>
      <p:sp>
        <p:nvSpPr>
          <p:cNvPr id="17" name="Rectangle 16"/>
          <p:cNvSpPr/>
          <p:nvPr/>
        </p:nvSpPr>
        <p:spPr bwMode="gray">
          <a:xfrm>
            <a:off x="8039100" y="6785610"/>
            <a:ext cx="1104899" cy="72390"/>
          </a:xfrm>
          <a:prstGeom prst="rect">
            <a:avLst/>
          </a:prstGeom>
          <a:solidFill>
            <a:srgbClr val="289728"/>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R="0" indent="0" algn="ctr" defTabSz="814388" eaLnBrk="0" fontAlgn="base" hangingPunct="0">
              <a:lnSpc>
                <a:spcPct val="90000"/>
              </a:lnSpc>
              <a:spcBef>
                <a:spcPct val="0"/>
              </a:spcBef>
              <a:spcAft>
                <a:spcPct val="0"/>
              </a:spcAft>
              <a:buClrTx/>
              <a:buSzTx/>
              <a:buFontTx/>
              <a:buNone/>
              <a:tabLst/>
            </a:pPr>
            <a:endParaRPr lang="en-US" sz="2400" dirty="0" smtClean="0">
              <a:latin typeface="Arial" charset="0"/>
            </a:endParaRPr>
          </a:p>
        </p:txBody>
      </p:sp>
      <p:cxnSp>
        <p:nvCxnSpPr>
          <p:cNvPr id="18" name="Straight Connector 17"/>
          <p:cNvCxnSpPr/>
          <p:nvPr/>
        </p:nvCxnSpPr>
        <p:spPr bwMode="gray">
          <a:xfrm rot="5400000" flipH="1" flipV="1">
            <a:off x="7756343" y="6576332"/>
            <a:ext cx="563336" cy="0"/>
          </a:xfrm>
          <a:prstGeom prst="line">
            <a:avLst/>
          </a:prstGeom>
          <a:solidFill>
            <a:schemeClr val="accent1"/>
          </a:solidFill>
          <a:ln w="9525" cap="flat" cmpd="sng" algn="ctr">
            <a:gradFill flip="none" rotWithShape="1">
              <a:gsLst>
                <a:gs pos="0">
                  <a:srgbClr val="626262"/>
                </a:gs>
                <a:gs pos="50000">
                  <a:srgbClr val="777777"/>
                </a:gs>
                <a:gs pos="100000">
                  <a:srgbClr val="AAAAAA"/>
                </a:gs>
              </a:gsLst>
              <a:lin ang="0" scaled="1"/>
              <a:tileRect/>
            </a:gradFill>
            <a:prstDash val="solid"/>
            <a:round/>
            <a:headEnd type="none" w="med" len="med"/>
            <a:tailEnd type="none" w="med" len="med"/>
          </a:ln>
          <a:effectLst/>
        </p:spPr>
      </p:cxnSp>
      <p:sp>
        <p:nvSpPr>
          <p:cNvPr id="2" name="Title Placeholder 1"/>
          <p:cNvSpPr>
            <a:spLocks noGrp="1"/>
          </p:cNvSpPr>
          <p:nvPr>
            <p:ph type="title"/>
          </p:nvPr>
        </p:nvSpPr>
        <p:spPr>
          <a:xfrm>
            <a:off x="447674" y="382055"/>
            <a:ext cx="8229600" cy="584775"/>
          </a:xfrm>
          <a:prstGeom prst="rect">
            <a:avLst/>
          </a:prstGeom>
          <a:noFill/>
        </p:spPr>
        <p:txBody>
          <a:bodyPr wrap="square" rtlCol="0" anchor="b">
            <a:spAutoFit/>
          </a:bodyPr>
          <a:lstStyle/>
          <a:p>
            <a:r>
              <a:rPr lang="en-US" smtClean="0"/>
              <a:t>Click to edit Master title style</a:t>
            </a:r>
            <a:endParaRPr lang="en-US" dirty="0"/>
          </a:p>
        </p:txBody>
      </p:sp>
      <p:sp>
        <p:nvSpPr>
          <p:cNvPr id="27" name="Text Placeholder 26"/>
          <p:cNvSpPr>
            <a:spLocks noGrp="1"/>
          </p:cNvSpPr>
          <p:nvPr>
            <p:ph type="body" idx="1"/>
          </p:nvPr>
        </p:nvSpPr>
        <p:spPr>
          <a:xfrm>
            <a:off x="457199" y="1552439"/>
            <a:ext cx="8229600" cy="416256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5"/>
          <p:cNvSpPr>
            <a:spLocks noGrp="1"/>
          </p:cNvSpPr>
          <p:nvPr/>
        </p:nvSpPr>
        <p:spPr>
          <a:xfrm>
            <a:off x="0" y="6428807"/>
            <a:ext cx="431799" cy="411541"/>
          </a:xfrm>
          <a:prstGeom prst="rect">
            <a:avLst/>
          </a:prstGeom>
          <a:noFill/>
        </p:spPr>
        <p:txBody>
          <a:bodyPr wrap="square" rtlCol="0" anchor="ctr">
            <a:noAutofit/>
          </a:bodyPr>
          <a:lstStyle/>
          <a:p>
            <a:pPr lvl="0" algn="r"/>
            <a:fld id="{437A7020-CF86-4390-A237-B4987D3CF9E5}" type="slidenum">
              <a:rPr lang="en-US" sz="800" b="1" spc="50" smtClean="0">
                <a:solidFill>
                  <a:srgbClr val="626262"/>
                </a:solidFill>
                <a:latin typeface="Arial"/>
                <a:cs typeface="Arial"/>
              </a:rPr>
              <a:pPr lvl="0" algn="r"/>
              <a:t>‹#›</a:t>
            </a:fld>
            <a:endParaRPr lang="en-US" sz="800" b="1" spc="50" dirty="0">
              <a:solidFill>
                <a:srgbClr val="626262"/>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iming>
    <p:tnLst>
      <p:par>
        <p:cTn id="1" dur="indefinite" restart="never" nodeType="tmRoot"/>
      </p:par>
    </p:tnLst>
  </p:timing>
  <p:txStyles>
    <p:titleStyle>
      <a:lvl1pPr marL="0" algn="l" defTabSz="914400" rtl="0" eaLnBrk="1" latinLnBrk="0" hangingPunct="1">
        <a:spcBef>
          <a:spcPct val="0"/>
        </a:spcBef>
        <a:buNone/>
        <a:defRPr lang="en-US" sz="3200" kern="1200" dirty="0" smtClean="0">
          <a:solidFill>
            <a:srgbClr val="222222"/>
          </a:solidFill>
          <a:latin typeface="Arial" pitchFamily="34" charset="0"/>
          <a:ea typeface="+mn-ea"/>
          <a:cs typeface="Arial" pitchFamily="34" charset="0"/>
        </a:defRPr>
      </a:lvl1pPr>
    </p:titleStyle>
    <p:bodyStyle>
      <a:lvl1pPr marL="228600" indent="-228600" algn="l" defTabSz="914400" rtl="0" eaLnBrk="1" latinLnBrk="0" hangingPunct="1">
        <a:spcBef>
          <a:spcPts val="1800"/>
        </a:spcBef>
        <a:buClr>
          <a:srgbClr val="626262"/>
        </a:buClr>
        <a:buSzPct val="125000"/>
        <a:buFont typeface="Arial" pitchFamily="34" charset="0"/>
        <a:buChar char="•"/>
        <a:defRPr kumimoji="0" lang="en-US" sz="2000" b="0" i="0" u="none" strike="noStrike" kern="0" cap="none" spc="0" normalizeH="0" baseline="0" noProof="0" dirty="0" smtClean="0">
          <a:ln>
            <a:noFill/>
          </a:ln>
          <a:solidFill>
            <a:srgbClr val="222222"/>
          </a:solidFill>
          <a:effectLst/>
          <a:uLnTx/>
          <a:uFillTx/>
          <a:latin typeface="Arial" pitchFamily="34" charset="0"/>
          <a:ea typeface="+mn-ea"/>
          <a:cs typeface="Arial" pitchFamily="34" charset="0"/>
        </a:defRPr>
      </a:lvl1pPr>
      <a:lvl2pPr marL="565150" indent="-285750" algn="l" defTabSz="914400" rtl="0" eaLnBrk="1" latinLnBrk="0" hangingPunct="1">
        <a:spcBef>
          <a:spcPts val="0"/>
        </a:spcBef>
        <a:buFont typeface="Arial" pitchFamily="34" charset="0"/>
        <a:buChar char="–"/>
        <a:tabLst/>
        <a:defRPr lang="en-US" sz="1800" kern="1200" dirty="0" smtClean="0">
          <a:solidFill>
            <a:srgbClr val="626262"/>
          </a:solidFill>
          <a:latin typeface="Arial" pitchFamily="34" charset="0"/>
          <a:ea typeface="+mn-ea"/>
          <a:cs typeface="Arial" pitchFamily="34" charset="0"/>
        </a:defRPr>
      </a:lvl2pPr>
      <a:lvl3pPr marL="800100" indent="-228600" algn="l" defTabSz="914400" rtl="0" eaLnBrk="1" latinLnBrk="0" hangingPunct="1">
        <a:spcBef>
          <a:spcPts val="0"/>
        </a:spcBef>
        <a:buFont typeface="Arial" pitchFamily="34" charset="0"/>
        <a:buChar char="–"/>
        <a:defRPr lang="en-US" sz="1600" kern="1200" dirty="0" smtClean="0">
          <a:solidFill>
            <a:srgbClr val="626262"/>
          </a:solidFill>
          <a:latin typeface="Arial" pitchFamily="34" charset="0"/>
          <a:ea typeface="+mn-ea"/>
          <a:cs typeface="Arial" pitchFamily="34" charset="0"/>
        </a:defRPr>
      </a:lvl3pPr>
      <a:lvl4pPr marL="1092200" indent="-228600" algn="l" defTabSz="914400" rtl="0" eaLnBrk="1" latinLnBrk="0" hangingPunct="1">
        <a:spcBef>
          <a:spcPts val="0"/>
        </a:spcBef>
        <a:buFont typeface="Arial" pitchFamily="34" charset="0"/>
        <a:buChar char="–"/>
        <a:defRPr lang="en-US" sz="1400" kern="1200" dirty="0" smtClean="0">
          <a:solidFill>
            <a:srgbClr val="626262"/>
          </a:solidFill>
          <a:latin typeface="Arial" pitchFamily="34" charset="0"/>
          <a:ea typeface="+mn-ea"/>
          <a:cs typeface="Arial" pitchFamily="34" charset="0"/>
        </a:defRPr>
      </a:lvl4pPr>
      <a:lvl5pPr marL="1371600" indent="-228600" algn="l" defTabSz="914400" rtl="0" eaLnBrk="1" latinLnBrk="0" hangingPunct="1">
        <a:spcBef>
          <a:spcPts val="0"/>
        </a:spcBef>
        <a:buFont typeface="Arial" pitchFamily="34" charset="0"/>
        <a:buChar char="–"/>
        <a:defRPr lang="en-US" sz="1200" kern="1200" dirty="0" smtClean="0">
          <a:solidFill>
            <a:srgbClr val="62626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0.xml"/><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audio3.wav"/><Relationship Id="rId1" Type="http://schemas.openxmlformats.org/officeDocument/2006/relationships/audio" Target="../media/audio2.wav"/><Relationship Id="rId5" Type="http://schemas.openxmlformats.org/officeDocument/2006/relationships/image" Target="../media/image39.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media5.wav"/><Relationship Id="rId7" Type="http://schemas.openxmlformats.org/officeDocument/2006/relationships/image" Target="../media/image40.jpeg"/><Relationship Id="rId2" Type="http://schemas.microsoft.com/office/2007/relationships/media" Target="../media/media5.wav"/><Relationship Id="rId1" Type="http://schemas.openxmlformats.org/officeDocument/2006/relationships/audio" Target="../media/audio4.wav"/><Relationship Id="rId6" Type="http://schemas.openxmlformats.org/officeDocument/2006/relationships/audio" Target="../media/audio5.wav"/><Relationship Id="rId5" Type="http://schemas.openxmlformats.org/officeDocument/2006/relationships/notesSlide" Target="../notesSlides/notesSlide8.xml"/><Relationship Id="rId10" Type="http://schemas.openxmlformats.org/officeDocument/2006/relationships/image" Target="../media/image41.jpeg"/><Relationship Id="rId4" Type="http://schemas.openxmlformats.org/officeDocument/2006/relationships/slideLayout" Target="../slideLayouts/slideLayout10.xml"/><Relationship Id="rId9" Type="http://schemas.openxmlformats.org/officeDocument/2006/relationships/audio" Target="../media/audio7.wav"/></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1.jpeg"/><Relationship Id="rId5" Type="http://schemas.openxmlformats.org/officeDocument/2006/relationships/audio" Target="../media/audio1.bin"/><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3.wma"/><Relationship Id="rId7" Type="http://schemas.openxmlformats.org/officeDocument/2006/relationships/slideLayout" Target="../slideLayouts/slideLayout11.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audio" Target="../media/media4.wma"/><Relationship Id="rId11" Type="http://schemas.openxmlformats.org/officeDocument/2006/relationships/image" Target="../media/image34.jpeg"/><Relationship Id="rId5" Type="http://schemas.microsoft.com/office/2007/relationships/media" Target="../media/media4.wma"/><Relationship Id="rId10" Type="http://schemas.openxmlformats.org/officeDocument/2006/relationships/image" Target="../media/image33.jpeg"/><Relationship Id="rId4" Type="http://schemas.openxmlformats.org/officeDocument/2006/relationships/audio" Target="../media/media3.wma"/><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538" y="3511633"/>
            <a:ext cx="4703762" cy="424732"/>
          </a:xfrm>
        </p:spPr>
        <p:txBody>
          <a:bodyPr/>
          <a:lstStyle/>
          <a:p>
            <a:r>
              <a:rPr lang="en-US" sz="2400" dirty="0" smtClean="0"/>
              <a:t>Nuance Speech Solutions</a:t>
            </a:r>
            <a:endParaRPr lang="en-US" sz="2400" dirty="0"/>
          </a:p>
        </p:txBody>
      </p:sp>
      <p:sp>
        <p:nvSpPr>
          <p:cNvPr id="3" name="Subtitle 2"/>
          <p:cNvSpPr>
            <a:spLocks noGrp="1"/>
          </p:cNvSpPr>
          <p:nvPr>
            <p:ph type="subTitle" idx="1"/>
          </p:nvPr>
        </p:nvSpPr>
        <p:spPr/>
        <p:txBody>
          <a:bodyPr/>
          <a:lstStyle/>
          <a:p>
            <a:r>
              <a:rPr lang="en-US" dirty="0" smtClean="0"/>
              <a:t>Parteek Singh</a:t>
            </a:r>
            <a:endParaRPr lang="en-US" dirty="0"/>
          </a:p>
        </p:txBody>
      </p:sp>
    </p:spTree>
    <p:extLst>
      <p:ext uri="{BB962C8B-B14F-4D97-AF65-F5344CB8AC3E}">
        <p14:creationId xmlns:p14="http://schemas.microsoft.com/office/powerpoint/2010/main" val="27900597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28" name="Rectangle 4"/>
          <p:cNvSpPr>
            <a:spLocks noGrp="1" noChangeArrowheads="1"/>
          </p:cNvSpPr>
          <p:nvPr>
            <p:ph type="title"/>
          </p:nvPr>
        </p:nvSpPr>
        <p:spPr>
          <a:xfrm>
            <a:off x="184628" y="467587"/>
            <a:ext cx="8229600" cy="461665"/>
          </a:xfrm>
        </p:spPr>
        <p:txBody>
          <a:bodyPr/>
          <a:lstStyle/>
          <a:p>
            <a:r>
              <a:rPr lang="en-US" sz="2400" b="1" dirty="0" smtClean="0">
                <a:latin typeface="Calibri" pitchFamily="34" charset="0"/>
                <a:cs typeface="Calibri" pitchFamily="34" charset="0"/>
              </a:rPr>
              <a:t>Nuance Offering: Text to Speech</a:t>
            </a:r>
            <a:endParaRPr lang="en-US" sz="2400" b="1" dirty="0">
              <a:latin typeface="Calibri" pitchFamily="34" charset="0"/>
              <a:cs typeface="Calibri" pitchFamily="34" charset="0"/>
            </a:endParaRPr>
          </a:p>
        </p:txBody>
      </p:sp>
      <p:sp>
        <p:nvSpPr>
          <p:cNvPr id="3585066" name="Text Box 42" descr="Large grid"/>
          <p:cNvSpPr txBox="1">
            <a:spLocks noChangeArrowheads="1"/>
          </p:cNvSpPr>
          <p:nvPr/>
        </p:nvSpPr>
        <p:spPr bwMode="blackWhite">
          <a:xfrm>
            <a:off x="533400" y="1454150"/>
            <a:ext cx="0" cy="274638"/>
          </a:xfrm>
          <a:prstGeom prst="rect">
            <a:avLst/>
          </a:prstGeom>
          <a:noFill/>
          <a:ln>
            <a:noFill/>
          </a:ln>
          <a:effectLst/>
          <a:extLst>
            <a:ext uri="{909E8E84-426E-40DD-AFC4-6F175D3DCCD1}">
              <a14:hiddenFill xmlns:a14="http://schemas.microsoft.com/office/drawing/2010/main">
                <a:pattFill prst="lgGrid">
                  <a:fgClr>
                    <a:schemeClr val="accent1"/>
                  </a:fgClr>
                  <a:bgClr>
                    <a:schemeClr val="bg1"/>
                  </a:bgClr>
                </a:patt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2" name="Rectangle 1"/>
          <p:cNvSpPr/>
          <p:nvPr/>
        </p:nvSpPr>
        <p:spPr>
          <a:xfrm>
            <a:off x="394569" y="2571516"/>
            <a:ext cx="6620006" cy="1822037"/>
          </a:xfrm>
          <a:prstGeom prst="rect">
            <a:avLst/>
          </a:prstGeom>
        </p:spPr>
        <p:txBody>
          <a:bodyPr wrap="square">
            <a:spAutoFit/>
          </a:bodyPr>
          <a:lstStyle/>
          <a:p>
            <a:pPr algn="l" eaLnBrk="1" hangingPunct="1">
              <a:lnSpc>
                <a:spcPct val="150000"/>
              </a:lnSpc>
              <a:spcBef>
                <a:spcPct val="20000"/>
              </a:spcBef>
              <a:spcAft>
                <a:spcPct val="20000"/>
              </a:spcAft>
              <a:buClr>
                <a:schemeClr val="hlink"/>
              </a:buClr>
              <a:buSzPct val="90000"/>
              <a:buFont typeface="Webdings" pitchFamily="18" charset="2"/>
              <a:buChar char="4"/>
            </a:pPr>
            <a:r>
              <a:rPr lang="en-GB" sz="1800" dirty="0">
                <a:solidFill>
                  <a:schemeClr val="tx1"/>
                </a:solidFill>
                <a:latin typeface="Calibri" pitchFamily="34" charset="0"/>
                <a:sym typeface="Wingdings" pitchFamily="2" charset="2"/>
              </a:rPr>
              <a:t>The Next Generation of </a:t>
            </a:r>
            <a:r>
              <a:rPr lang="en-GB" sz="1800" i="1" dirty="0">
                <a:solidFill>
                  <a:schemeClr val="tx1"/>
                </a:solidFill>
                <a:latin typeface="Calibri" pitchFamily="34" charset="0"/>
                <a:sym typeface="Wingdings" pitchFamily="2" charset="2"/>
              </a:rPr>
              <a:t>Speech</a:t>
            </a:r>
          </a:p>
          <a:p>
            <a:pPr lvl="1" algn="l" eaLnBrk="1" hangingPunct="1">
              <a:lnSpc>
                <a:spcPct val="150000"/>
              </a:lnSpc>
              <a:spcAft>
                <a:spcPct val="20000"/>
              </a:spcAft>
              <a:buClr>
                <a:schemeClr val="hlink"/>
              </a:buClr>
              <a:buFontTx/>
              <a:buChar char="–"/>
            </a:pPr>
            <a:r>
              <a:rPr lang="en-GB" sz="1800" dirty="0">
                <a:solidFill>
                  <a:schemeClr val="tx1"/>
                </a:solidFill>
                <a:latin typeface="Calibri" pitchFamily="34" charset="0"/>
                <a:sym typeface="Wingdings" pitchFamily="2" charset="2"/>
              </a:rPr>
              <a:t>  	</a:t>
            </a:r>
            <a:r>
              <a:rPr lang="en-GB" sz="1600" dirty="0">
                <a:solidFill>
                  <a:schemeClr val="tx1"/>
                </a:solidFill>
                <a:latin typeface="Calibri" pitchFamily="34" charset="0"/>
                <a:sym typeface="Wingdings" pitchFamily="2" charset="2"/>
              </a:rPr>
              <a:t>More than just great TTS – a total speech output solution</a:t>
            </a:r>
          </a:p>
          <a:p>
            <a:pPr lvl="1" algn="l" eaLnBrk="1" hangingPunct="1">
              <a:lnSpc>
                <a:spcPct val="150000"/>
              </a:lnSpc>
              <a:spcAft>
                <a:spcPct val="20000"/>
              </a:spcAft>
              <a:buClr>
                <a:schemeClr val="hlink"/>
              </a:buClr>
              <a:buFontTx/>
              <a:buChar char="–"/>
            </a:pPr>
            <a:r>
              <a:rPr lang="en-GB" sz="1600" dirty="0">
                <a:solidFill>
                  <a:schemeClr val="tx1"/>
                </a:solidFill>
                <a:latin typeface="Calibri" pitchFamily="34" charset="0"/>
                <a:sym typeface="Wingdings" pitchFamily="2" charset="2"/>
              </a:rPr>
              <a:t> 	Drive all speech output through the same channel</a:t>
            </a:r>
          </a:p>
          <a:p>
            <a:pPr lvl="1" algn="l" eaLnBrk="1" hangingPunct="1">
              <a:lnSpc>
                <a:spcPct val="150000"/>
              </a:lnSpc>
              <a:spcAft>
                <a:spcPct val="20000"/>
              </a:spcAft>
              <a:buClr>
                <a:schemeClr val="hlink"/>
              </a:buClr>
              <a:buFontTx/>
              <a:buChar char="–"/>
            </a:pPr>
            <a:r>
              <a:rPr lang="en-GB" sz="1600" dirty="0">
                <a:solidFill>
                  <a:schemeClr val="tx1"/>
                </a:solidFill>
                <a:latin typeface="Calibri" pitchFamily="34" charset="0"/>
                <a:sym typeface="Wingdings" pitchFamily="2" charset="2"/>
              </a:rPr>
              <a:t> 	</a:t>
            </a:r>
            <a:r>
              <a:rPr lang="en-GB" sz="1600" dirty="0" smtClean="0">
                <a:solidFill>
                  <a:schemeClr val="tx1"/>
                </a:solidFill>
                <a:latin typeface="Calibri" pitchFamily="34" charset="0"/>
                <a:sym typeface="Wingdings" pitchFamily="2" charset="2"/>
              </a:rPr>
              <a:t>Supports W3C Standard (SSML)</a:t>
            </a:r>
            <a:endParaRPr lang="en-GB" sz="1600" dirty="0">
              <a:solidFill>
                <a:schemeClr val="tx1"/>
              </a:solidFill>
              <a:latin typeface="Calibri" pitchFamily="34" charset="0"/>
              <a:sym typeface="Wingdings" pitchFamily="2" charset="2"/>
            </a:endParaRPr>
          </a:p>
        </p:txBody>
      </p:sp>
      <p:sp>
        <p:nvSpPr>
          <p:cNvPr id="3" name="TextBox 2"/>
          <p:cNvSpPr txBox="1"/>
          <p:nvPr/>
        </p:nvSpPr>
        <p:spPr>
          <a:xfrm>
            <a:off x="3299032" y="1766367"/>
            <a:ext cx="2329228" cy="584775"/>
          </a:xfrm>
          <a:prstGeom prst="rect">
            <a:avLst/>
          </a:prstGeom>
          <a:noFill/>
        </p:spPr>
        <p:txBody>
          <a:bodyPr wrap="none" rtlCol="0">
            <a:spAutoFit/>
          </a:bodyPr>
          <a:lstStyle/>
          <a:p>
            <a:r>
              <a:rPr lang="en-US" sz="3200" i="1" u="sng" dirty="0" smtClean="0">
                <a:solidFill>
                  <a:schemeClr val="accent2"/>
                </a:solidFill>
                <a:latin typeface="Calibri" pitchFamily="34" charset="0"/>
                <a:cs typeface="Calibri" pitchFamily="34" charset="0"/>
              </a:rPr>
              <a:t>Vocalizer 5.0</a:t>
            </a:r>
          </a:p>
        </p:txBody>
      </p:sp>
      <p:pic>
        <p:nvPicPr>
          <p:cNvPr id="8" name="Picture 4"/>
          <p:cNvPicPr>
            <a:picLocks noChangeAspect="1"/>
          </p:cNvPicPr>
          <p:nvPr/>
        </p:nvPicPr>
        <p:blipFill>
          <a:blip r:embed="rId2"/>
          <a:srcRect/>
          <a:stretch>
            <a:fillRect/>
          </a:stretch>
        </p:blipFill>
        <p:spPr bwMode="auto">
          <a:xfrm>
            <a:off x="377232" y="4943457"/>
            <a:ext cx="1182354" cy="882044"/>
          </a:xfrm>
          <a:prstGeom prst="rect">
            <a:avLst/>
          </a:prstGeom>
          <a:noFill/>
          <a:ln w="9525">
            <a:noFill/>
            <a:miter lim="800000"/>
            <a:headEnd/>
            <a:tailEnd/>
          </a:ln>
        </p:spPr>
      </p:pic>
      <p:grpSp>
        <p:nvGrpSpPr>
          <p:cNvPr id="4" name="Group 3"/>
          <p:cNvGrpSpPr/>
          <p:nvPr/>
        </p:nvGrpSpPr>
        <p:grpSpPr>
          <a:xfrm>
            <a:off x="6165513" y="4893353"/>
            <a:ext cx="2728042" cy="1224918"/>
            <a:chOff x="6165513" y="4893353"/>
            <a:chExt cx="2728042" cy="1224918"/>
          </a:xfrm>
        </p:grpSpPr>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759" y="4893353"/>
              <a:ext cx="1481529" cy="102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165513" y="5810494"/>
              <a:ext cx="2728042" cy="307777"/>
            </a:xfrm>
            <a:prstGeom prst="rect">
              <a:avLst/>
            </a:prstGeom>
            <a:noFill/>
          </p:spPr>
          <p:txBody>
            <a:bodyPr wrap="square" rtlCol="0">
              <a:spAutoFit/>
            </a:bodyPr>
            <a:lstStyle/>
            <a:p>
              <a:pPr algn="ctr"/>
              <a:r>
                <a:rPr lang="en-US" sz="1400" dirty="0" smtClean="0">
                  <a:solidFill>
                    <a:schemeClr val="tx1"/>
                  </a:solidFill>
                  <a:latin typeface="Calibri" pitchFamily="34" charset="0"/>
                  <a:cs typeface="Calibri" pitchFamily="34" charset="0"/>
                </a:rPr>
                <a:t>Tablets/E-book readers</a:t>
              </a:r>
            </a:p>
          </p:txBody>
        </p:sp>
      </p:grpSp>
      <p:grpSp>
        <p:nvGrpSpPr>
          <p:cNvPr id="5" name="Group 4"/>
          <p:cNvGrpSpPr/>
          <p:nvPr/>
        </p:nvGrpSpPr>
        <p:grpSpPr>
          <a:xfrm>
            <a:off x="2057923" y="5030840"/>
            <a:ext cx="1906070" cy="1067423"/>
            <a:chOff x="2515672" y="2752813"/>
            <a:chExt cx="2351315" cy="1255015"/>
          </a:xfrm>
        </p:grpSpPr>
        <p:pic>
          <p:nvPicPr>
            <p:cNvPr id="13"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884" y="2752813"/>
              <a:ext cx="1670858" cy="94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515672" y="3700051"/>
              <a:ext cx="2351315" cy="307777"/>
            </a:xfrm>
            <a:prstGeom prst="rect">
              <a:avLst/>
            </a:prstGeom>
            <a:noFill/>
          </p:spPr>
          <p:txBody>
            <a:bodyPr wrap="square" rtlCol="0">
              <a:spAutoFit/>
            </a:bodyPr>
            <a:lstStyle/>
            <a:p>
              <a:pPr algn="ctr"/>
              <a:r>
                <a:rPr lang="en-US" sz="1400" dirty="0" smtClean="0">
                  <a:solidFill>
                    <a:schemeClr val="tx1"/>
                  </a:solidFill>
                  <a:latin typeface="Calibri" pitchFamily="34" charset="0"/>
                  <a:cs typeface="Calibri" pitchFamily="34" charset="0"/>
                </a:rPr>
                <a:t>IVR</a:t>
              </a:r>
            </a:p>
          </p:txBody>
        </p:sp>
      </p:grpSp>
      <p:grpSp>
        <p:nvGrpSpPr>
          <p:cNvPr id="7" name="Group 6"/>
          <p:cNvGrpSpPr/>
          <p:nvPr/>
        </p:nvGrpSpPr>
        <p:grpSpPr>
          <a:xfrm>
            <a:off x="4081781" y="5038195"/>
            <a:ext cx="1990480" cy="1080075"/>
            <a:chOff x="4081781" y="5038195"/>
            <a:chExt cx="1990480" cy="1080075"/>
          </a:xfrm>
        </p:grpSpPr>
        <p:pic>
          <p:nvPicPr>
            <p:cNvPr id="9" name="Picture 4" descr="20090904_111326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463646" y="5038195"/>
              <a:ext cx="1006333" cy="793034"/>
            </a:xfrm>
            <a:prstGeom prst="rect">
              <a:avLst/>
            </a:prstGeom>
            <a:noFill/>
            <a:ln w="9525">
              <a:noFill/>
              <a:miter lim="800000"/>
              <a:headEnd/>
              <a:tailEnd/>
            </a:ln>
          </p:spPr>
        </p:pic>
        <p:sp>
          <p:nvSpPr>
            <p:cNvPr id="6" name="Rectangle 5"/>
            <p:cNvSpPr/>
            <p:nvPr/>
          </p:nvSpPr>
          <p:spPr>
            <a:xfrm>
              <a:off x="4081781" y="5810493"/>
              <a:ext cx="1990480" cy="307777"/>
            </a:xfrm>
            <a:prstGeom prst="rect">
              <a:avLst/>
            </a:prstGeom>
          </p:spPr>
          <p:txBody>
            <a:bodyPr wrap="none">
              <a:spAutoFit/>
            </a:bodyPr>
            <a:lstStyle/>
            <a:p>
              <a:r>
                <a:rPr lang="en-US" sz="1400" dirty="0">
                  <a:solidFill>
                    <a:schemeClr val="tx1"/>
                  </a:solidFill>
                  <a:latin typeface="Calibri" pitchFamily="34" charset="0"/>
                  <a:cs typeface="Calibri" pitchFamily="34" charset="0"/>
                </a:rPr>
                <a:t>Navigation Devices/Cars</a:t>
              </a:r>
            </a:p>
          </p:txBody>
        </p:sp>
      </p:grpSp>
      <p:sp>
        <p:nvSpPr>
          <p:cNvPr id="15" name="TextBox 14"/>
          <p:cNvSpPr txBox="1"/>
          <p:nvPr/>
        </p:nvSpPr>
        <p:spPr>
          <a:xfrm>
            <a:off x="575512" y="5857056"/>
            <a:ext cx="785793" cy="307777"/>
          </a:xfrm>
          <a:prstGeom prst="rect">
            <a:avLst/>
          </a:prstGeom>
          <a:noFill/>
        </p:spPr>
        <p:txBody>
          <a:bodyPr wrap="none" rtlCol="0">
            <a:spAutoFit/>
          </a:bodyPr>
          <a:lstStyle/>
          <a:p>
            <a:r>
              <a:rPr lang="en-US" sz="1400" dirty="0" smtClean="0">
                <a:solidFill>
                  <a:schemeClr val="tx1"/>
                </a:solidFill>
                <a:latin typeface="Calibri" pitchFamily="34" charset="0"/>
                <a:cs typeface="Calibri" pitchFamily="34" charset="0"/>
              </a:rPr>
              <a:t>Mobiles</a:t>
            </a:r>
          </a:p>
        </p:txBody>
      </p:sp>
    </p:spTree>
    <p:extLst>
      <p:ext uri="{BB962C8B-B14F-4D97-AF65-F5344CB8AC3E}">
        <p14:creationId xmlns:p14="http://schemas.microsoft.com/office/powerpoint/2010/main" val="118559904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9122" name="Rectangle 2"/>
          <p:cNvSpPr>
            <a:spLocks noGrp="1" noChangeArrowheads="1"/>
          </p:cNvSpPr>
          <p:nvPr>
            <p:ph type="title"/>
          </p:nvPr>
        </p:nvSpPr>
        <p:spPr>
          <a:xfrm>
            <a:off x="166666" y="467587"/>
            <a:ext cx="8229600" cy="461665"/>
          </a:xfrm>
        </p:spPr>
        <p:txBody>
          <a:bodyPr/>
          <a:lstStyle/>
          <a:p>
            <a:r>
              <a:rPr lang="en-US" sz="2400" b="1" dirty="0">
                <a:latin typeface="Calibri" pitchFamily="34" charset="0"/>
              </a:rPr>
              <a:t>Indian English and Hindi</a:t>
            </a:r>
          </a:p>
        </p:txBody>
      </p:sp>
      <p:sp>
        <p:nvSpPr>
          <p:cNvPr id="3589123" name="Rectangle 3"/>
          <p:cNvSpPr>
            <a:spLocks noGrp="1" noChangeArrowheads="1"/>
          </p:cNvSpPr>
          <p:nvPr>
            <p:ph type="body" idx="1"/>
          </p:nvPr>
        </p:nvSpPr>
        <p:spPr>
          <a:xfrm>
            <a:off x="279400" y="1406741"/>
            <a:ext cx="8382000" cy="3340623"/>
          </a:xfrm>
        </p:spPr>
        <p:txBody>
          <a:bodyPr/>
          <a:lstStyle/>
          <a:p>
            <a:r>
              <a:rPr lang="en-US" sz="1600" b="1" dirty="0" smtClean="0">
                <a:latin typeface="Calibri" pitchFamily="34" charset="0"/>
              </a:rPr>
              <a:t>Over 350,000 </a:t>
            </a:r>
            <a:r>
              <a:rPr lang="en-US" sz="1600" b="1" dirty="0">
                <a:latin typeface="Calibri" pitchFamily="34" charset="0"/>
              </a:rPr>
              <a:t>Hindi proper names data in an internal dictionary</a:t>
            </a:r>
          </a:p>
          <a:p>
            <a:r>
              <a:rPr lang="en-US" sz="1600" b="1" dirty="0">
                <a:latin typeface="Calibri" pitchFamily="34" charset="0"/>
              </a:rPr>
              <a:t> A user dictionary formatted for railroad applications with 10K station names</a:t>
            </a:r>
          </a:p>
          <a:p>
            <a:r>
              <a:rPr lang="en-US" sz="1600" b="1" dirty="0">
                <a:latin typeface="Calibri" pitchFamily="34" charset="0"/>
              </a:rPr>
              <a:t>A list  of 42426 post office names (can assume cities/villages) and  16476 cities</a:t>
            </a:r>
          </a:p>
          <a:p>
            <a:pPr>
              <a:buFontTx/>
              <a:buNone/>
            </a:pPr>
            <a:r>
              <a:rPr lang="en-US" sz="1400" b="1" dirty="0" smtClean="0">
                <a:solidFill>
                  <a:schemeClr val="folHlink"/>
                </a:solidFill>
              </a:rPr>
              <a:t>     </a:t>
            </a:r>
          </a:p>
          <a:p>
            <a:pPr>
              <a:buFontTx/>
              <a:buNone/>
            </a:pPr>
            <a:r>
              <a:rPr lang="en-US" sz="1400" b="1" dirty="0" smtClean="0">
                <a:solidFill>
                  <a:schemeClr val="accent2"/>
                </a:solidFill>
              </a:rPr>
              <a:t>Voice Names: </a:t>
            </a:r>
          </a:p>
          <a:p>
            <a:pPr>
              <a:buFontTx/>
              <a:buNone/>
            </a:pPr>
            <a:r>
              <a:rPr lang="en-US" sz="1400" b="1" dirty="0" smtClean="0">
                <a:solidFill>
                  <a:schemeClr val="folHlink"/>
                </a:solidFill>
              </a:rPr>
              <a:t>	Indian English (Sangeeta)</a:t>
            </a:r>
          </a:p>
          <a:p>
            <a:pPr>
              <a:buFontTx/>
              <a:buNone/>
            </a:pPr>
            <a:r>
              <a:rPr lang="en-US" sz="1400" b="1" dirty="0" smtClean="0">
                <a:solidFill>
                  <a:schemeClr val="folHlink"/>
                </a:solidFill>
              </a:rPr>
              <a:t>	Hindi (Lekha)</a:t>
            </a:r>
          </a:p>
          <a:p>
            <a:pPr>
              <a:buFontTx/>
              <a:buNone/>
            </a:pPr>
            <a:endParaRPr lang="en-US" sz="1400" b="1" dirty="0">
              <a:solidFill>
                <a:schemeClr val="folHlink"/>
              </a:solidFill>
            </a:endParaRPr>
          </a:p>
        </p:txBody>
      </p:sp>
      <p:pic>
        <p:nvPicPr>
          <p:cNvPr id="3589125" name="Hi-S1276.wav">
            <a:hlinkClick r:id="" action="ppaction://media"/>
          </p:cNvPr>
          <p:cNvPicPr>
            <a:picLocks noRot="1" noChangeAspect="1" noChangeArrowheads="1"/>
          </p:cNvPicPr>
          <p:nvPr>
            <a:wavAudioFile r:embed="rId1" name="Hi-Sangeeta.wav"/>
          </p:nvPr>
        </p:nvPicPr>
        <p:blipFill>
          <a:blip r:embed="rId5">
            <a:extLst>
              <a:ext uri="{28A0092B-C50C-407E-A947-70E740481C1C}">
                <a14:useLocalDpi xmlns:a14="http://schemas.microsoft.com/office/drawing/2010/main" val="0"/>
              </a:ext>
            </a:extLst>
          </a:blip>
          <a:srcRect/>
          <a:stretch>
            <a:fillRect/>
          </a:stretch>
        </p:blipFill>
        <p:spPr bwMode="auto">
          <a:xfrm>
            <a:off x="3049044" y="372649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 name="stan1276.wav">
            <a:hlinkClick r:id="" action="ppaction://media"/>
          </p:cNvPr>
          <p:cNvPicPr>
            <a:picLocks noRot="1" noChangeAspect="1" noChangeArrowheads="1"/>
          </p:cNvPicPr>
          <p:nvPr>
            <a:wavAudioFile r:embed="rId2" name="standard36_BT.wav"/>
          </p:nvPr>
        </p:nvPicPr>
        <p:blipFill>
          <a:blip r:embed="rId5">
            <a:extLst>
              <a:ext uri="{28A0092B-C50C-407E-A947-70E740481C1C}">
                <a14:useLocalDpi xmlns:a14="http://schemas.microsoft.com/office/drawing/2010/main" val="0"/>
              </a:ext>
            </a:extLst>
          </a:blip>
          <a:srcRect/>
          <a:stretch>
            <a:fillRect/>
          </a:stretch>
        </p:blipFill>
        <p:spPr bwMode="auto">
          <a:xfrm>
            <a:off x="2008928" y="4168513"/>
            <a:ext cx="315912" cy="31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14669"/>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358912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856" fill="hold"/>
                                        <p:tgtEl>
                                          <p:spTgt spid="3589125"/>
                                        </p:tgtEl>
                                      </p:cBhvr>
                                    </p:cmd>
                                  </p:childTnLst>
                                </p:cTn>
                              </p:par>
                            </p:childTnLst>
                          </p:cTn>
                        </p:par>
                      </p:childTnLst>
                    </p:cTn>
                  </p:par>
                </p:childTnLst>
              </p:cTn>
              <p:nextCondLst>
                <p:cond evt="onClick" delay="0">
                  <p:tgtEl>
                    <p:spTgt spid="358912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89125"/>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184627" y="480113"/>
            <a:ext cx="8229600" cy="461665"/>
          </a:xfrm>
        </p:spPr>
        <p:txBody>
          <a:bodyPr/>
          <a:lstStyle/>
          <a:p>
            <a:r>
              <a:rPr lang="de-DE" sz="2400" b="1" dirty="0">
                <a:latin typeface="Calibri" pitchFamily="34" charset="0"/>
                <a:cs typeface="Calibri" pitchFamily="34" charset="0"/>
              </a:rPr>
              <a:t>Nuance Text-to-Speech: </a:t>
            </a:r>
            <a:r>
              <a:rPr lang="de-DE" sz="2400" b="1" dirty="0" smtClean="0">
                <a:latin typeface="Calibri" pitchFamily="34" charset="0"/>
                <a:cs typeface="Calibri" pitchFamily="34" charset="0"/>
              </a:rPr>
              <a:t>Features</a:t>
            </a:r>
            <a:endParaRPr lang="de-DE" sz="2400" b="1" dirty="0">
              <a:latin typeface="Calibri" pitchFamily="34" charset="0"/>
              <a:cs typeface="Calibri" pitchFamily="34" charset="0"/>
            </a:endParaRPr>
          </a:p>
        </p:txBody>
      </p:sp>
      <p:sp>
        <p:nvSpPr>
          <p:cNvPr id="423939" name="Rectangle 3"/>
          <p:cNvSpPr>
            <a:spLocks noGrp="1" noChangeArrowheads="1"/>
          </p:cNvSpPr>
          <p:nvPr>
            <p:ph type="body" idx="1"/>
          </p:nvPr>
        </p:nvSpPr>
        <p:spPr>
          <a:xfrm>
            <a:off x="355949" y="1672029"/>
            <a:ext cx="8382000" cy="3321485"/>
          </a:xfrm>
        </p:spPr>
        <p:txBody>
          <a:bodyPr/>
          <a:lstStyle/>
          <a:p>
            <a:r>
              <a:rPr lang="en-US" sz="1800" dirty="0" smtClean="0">
                <a:solidFill>
                  <a:schemeClr val="tx1"/>
                </a:solidFill>
                <a:latin typeface="Calibri" pitchFamily="34" charset="0"/>
                <a:cs typeface="Calibri" pitchFamily="34" charset="0"/>
              </a:rPr>
              <a:t>Expressiveness: </a:t>
            </a:r>
            <a:r>
              <a:rPr lang="en-US" sz="1600" dirty="0" smtClean="0">
                <a:solidFill>
                  <a:schemeClr val="tx1"/>
                </a:solidFill>
                <a:latin typeface="Calibri" pitchFamily="34" charset="0"/>
                <a:cs typeface="Calibri" pitchFamily="34" charset="0"/>
              </a:rPr>
              <a:t>For </a:t>
            </a:r>
            <a:r>
              <a:rPr lang="en-US" sz="1600" dirty="0">
                <a:solidFill>
                  <a:schemeClr val="tx1"/>
                </a:solidFill>
                <a:latin typeface="Calibri" pitchFamily="34" charset="0"/>
                <a:cs typeface="Calibri" pitchFamily="34" charset="0"/>
              </a:rPr>
              <a:t>example: asking questions with rising </a:t>
            </a:r>
            <a:r>
              <a:rPr lang="en-US" sz="1600" dirty="0" smtClean="0">
                <a:solidFill>
                  <a:schemeClr val="tx1"/>
                </a:solidFill>
                <a:latin typeface="Calibri" pitchFamily="34" charset="0"/>
                <a:cs typeface="Calibri" pitchFamily="34" charset="0"/>
              </a:rPr>
              <a:t>intonation. </a:t>
            </a:r>
          </a:p>
          <a:p>
            <a:pPr lvl="2"/>
            <a:r>
              <a:rPr lang="en-US" i="1" u="sng" dirty="0" smtClean="0">
                <a:solidFill>
                  <a:schemeClr val="accent4"/>
                </a:solidFill>
                <a:latin typeface="Calibri" pitchFamily="34" charset="0"/>
                <a:cs typeface="Calibri" pitchFamily="34" charset="0"/>
              </a:rPr>
              <a:t>Indian English example</a:t>
            </a:r>
            <a:r>
              <a:rPr lang="en-US" i="1" dirty="0" smtClean="0">
                <a:solidFill>
                  <a:schemeClr val="accent4"/>
                </a:solidFill>
                <a:latin typeface="Calibri" pitchFamily="34" charset="0"/>
                <a:cs typeface="Calibri" pitchFamily="34" charset="0"/>
              </a:rPr>
              <a:t> </a:t>
            </a:r>
          </a:p>
          <a:p>
            <a:pPr lvl="1">
              <a:buFontTx/>
              <a:buNone/>
            </a:pPr>
            <a:endParaRPr lang="en-US" sz="1200" dirty="0">
              <a:solidFill>
                <a:schemeClr val="tx1"/>
              </a:solidFill>
              <a:latin typeface="Calibri" pitchFamily="34" charset="0"/>
              <a:cs typeface="Calibri" pitchFamily="34" charset="0"/>
            </a:endParaRPr>
          </a:p>
          <a:p>
            <a:r>
              <a:rPr lang="en-US" sz="1600" dirty="0" smtClean="0">
                <a:solidFill>
                  <a:schemeClr val="tx1"/>
                </a:solidFill>
                <a:latin typeface="Calibri" pitchFamily="34" charset="0"/>
                <a:cs typeface="Calibri" pitchFamily="34" charset="0"/>
              </a:rPr>
              <a:t>Controlling Rate: For example, </a:t>
            </a:r>
            <a:r>
              <a:rPr lang="en-US" sz="1600" i="1" u="sng" dirty="0" smtClean="0">
                <a:solidFill>
                  <a:schemeClr val="accent4"/>
                </a:solidFill>
                <a:latin typeface="Calibri" pitchFamily="34" charset="0"/>
                <a:cs typeface="Calibri" pitchFamily="34" charset="0"/>
              </a:rPr>
              <a:t>Playing address </a:t>
            </a:r>
            <a:r>
              <a:rPr lang="en-US" sz="1600" dirty="0" smtClean="0">
                <a:solidFill>
                  <a:schemeClr val="tx1"/>
                </a:solidFill>
                <a:latin typeface="Calibri" pitchFamily="34" charset="0"/>
                <a:cs typeface="Calibri" pitchFamily="34" charset="0"/>
              </a:rPr>
              <a:t>Vs. </a:t>
            </a:r>
            <a:r>
              <a:rPr lang="en-US" sz="1600" i="1" u="sng" dirty="0" smtClean="0">
                <a:solidFill>
                  <a:schemeClr val="accent4"/>
                </a:solidFill>
                <a:latin typeface="Calibri" pitchFamily="34" charset="0"/>
                <a:cs typeface="Calibri" pitchFamily="34" charset="0"/>
              </a:rPr>
              <a:t>Generic information</a:t>
            </a:r>
            <a:endParaRPr lang="en-US" sz="1600" i="1" u="sng" dirty="0">
              <a:solidFill>
                <a:schemeClr val="accent4"/>
              </a:solidFill>
              <a:latin typeface="Calibri" pitchFamily="34" charset="0"/>
              <a:cs typeface="Calibri" pitchFamily="34" charset="0"/>
            </a:endParaRPr>
          </a:p>
          <a:p>
            <a:endParaRPr lang="en-US" sz="1600" dirty="0" smtClean="0">
              <a:solidFill>
                <a:schemeClr val="tx1"/>
              </a:solidFill>
              <a:latin typeface="Calibri" pitchFamily="34" charset="0"/>
              <a:cs typeface="Calibri" pitchFamily="34" charset="0"/>
            </a:endParaRPr>
          </a:p>
          <a:p>
            <a:r>
              <a:rPr lang="en-US" sz="1600" dirty="0" smtClean="0">
                <a:solidFill>
                  <a:schemeClr val="tx1"/>
                </a:solidFill>
                <a:latin typeface="Calibri" pitchFamily="34" charset="0"/>
                <a:cs typeface="Calibri" pitchFamily="34" charset="0"/>
              </a:rPr>
              <a:t>Natural Prosody:</a:t>
            </a:r>
          </a:p>
          <a:p>
            <a:endParaRPr lang="en-US" sz="1600" dirty="0" smtClean="0">
              <a:solidFill>
                <a:schemeClr val="tx1"/>
              </a:solidFill>
              <a:latin typeface="Calibri" pitchFamily="34" charset="0"/>
              <a:cs typeface="Calibri" pitchFamily="34" charset="0"/>
            </a:endParaRPr>
          </a:p>
          <a:p>
            <a:r>
              <a:rPr lang="en-US" sz="1600" dirty="0" smtClean="0">
                <a:solidFill>
                  <a:schemeClr val="tx1"/>
                </a:solidFill>
                <a:latin typeface="Calibri" pitchFamily="34" charset="0"/>
                <a:cs typeface="Calibri" pitchFamily="34" charset="0"/>
              </a:rPr>
              <a:t>Multi-lingual Capabilities:  </a:t>
            </a:r>
            <a:r>
              <a:rPr lang="en-US" sz="1600" dirty="0">
                <a:solidFill>
                  <a:schemeClr val="tx1"/>
                </a:solidFill>
                <a:latin typeface="Calibri" pitchFamily="34" charset="0"/>
                <a:cs typeface="Calibri" pitchFamily="34" charset="0"/>
              </a:rPr>
              <a:t/>
            </a:r>
            <a:br>
              <a:rPr lang="en-US" sz="1600" dirty="0">
                <a:solidFill>
                  <a:schemeClr val="tx1"/>
                </a:solidFill>
                <a:latin typeface="Calibri" pitchFamily="34" charset="0"/>
                <a:cs typeface="Calibri" pitchFamily="34" charset="0"/>
              </a:rPr>
            </a:br>
            <a:endParaRPr lang="en-US" sz="1600" dirty="0">
              <a:solidFill>
                <a:schemeClr val="tx1"/>
              </a:solidFill>
              <a:latin typeface="Calibri" pitchFamily="34" charset="0"/>
              <a:cs typeface="Calibri" pitchFamily="34" charset="0"/>
            </a:endParaRPr>
          </a:p>
          <a:p>
            <a:pPr lvl="2">
              <a:buFontTx/>
              <a:buNone/>
            </a:pPr>
            <a:endParaRPr lang="en-US" sz="1800" dirty="0">
              <a:solidFill>
                <a:schemeClr val="tx1"/>
              </a:solidFill>
              <a:latin typeface="Calibri" pitchFamily="34" charset="0"/>
              <a:cs typeface="Calibri" pitchFamily="34" charset="0"/>
            </a:endParaRPr>
          </a:p>
        </p:txBody>
      </p:sp>
      <p:sp>
        <p:nvSpPr>
          <p:cNvPr id="7" name="Rectangle 4">
            <a:hlinkClick r:id="" action="ppaction://noaction">
              <a:snd r:embed="rId6" name="ind_questions2.wav"/>
            </a:hlinkClick>
          </p:cNvPr>
          <p:cNvSpPr>
            <a:spLocks noChangeArrowheads="1"/>
          </p:cNvSpPr>
          <p:nvPr/>
        </p:nvSpPr>
        <p:spPr bwMode="auto">
          <a:xfrm>
            <a:off x="1007126" y="2028387"/>
            <a:ext cx="2219195" cy="20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new-1189.wav">
            <a:hlinkClick r:id="" action="ppaction://media"/>
          </p:cNvPr>
          <p:cNvPicPr>
            <a:picLocks noRot="1" noChangeAspect="1" noChangeArrowheads="1"/>
          </p:cNvPicPr>
          <p:nvPr>
            <a:wavAudioFile r:embed="rId1" name="new-tom4.wav"/>
          </p:nvPr>
        </p:nvPicPr>
        <p:blipFill>
          <a:blip r:embed="rId7" cstate="print">
            <a:extLst>
              <a:ext uri="{28A0092B-C50C-407E-A947-70E740481C1C}">
                <a14:useLocalDpi xmlns:a14="http://schemas.microsoft.com/office/drawing/2010/main" val="0"/>
              </a:ext>
            </a:extLst>
          </a:blip>
          <a:stretch>
            <a:fillRect/>
          </a:stretch>
        </p:blipFill>
        <p:spPr bwMode="auto">
          <a:xfrm>
            <a:off x="2168611" y="3559090"/>
            <a:ext cx="424277" cy="3614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hlinkClick r:id="" action="ppaction://noaction">
              <a:snd r:embed="rId8" name="05.wav"/>
            </a:hlinkClick>
          </p:cNvPr>
          <p:cNvSpPr>
            <a:spLocks noChangeArrowheads="1"/>
          </p:cNvSpPr>
          <p:nvPr/>
        </p:nvSpPr>
        <p:spPr bwMode="auto">
          <a:xfrm>
            <a:off x="3226321" y="2523161"/>
            <a:ext cx="1313884" cy="4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4">
            <a:hlinkClick r:id="" action="ppaction://noaction">
              <a:snd r:embed="rId9" name="06.wav"/>
            </a:hlinkClick>
          </p:cNvPr>
          <p:cNvSpPr>
            <a:spLocks noChangeArrowheads="1"/>
          </p:cNvSpPr>
          <p:nvPr/>
        </p:nvSpPr>
        <p:spPr bwMode="auto">
          <a:xfrm>
            <a:off x="4829458" y="2523160"/>
            <a:ext cx="1696602" cy="4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07.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extLst>
              <a:ext uri="{28A0092B-C50C-407E-A947-70E740481C1C}">
                <a14:useLocalDpi xmlns:a14="http://schemas.microsoft.com/office/drawing/2010/main" val="0"/>
              </a:ext>
            </a:extLst>
          </a:blip>
          <a:stretch>
            <a:fillRect/>
          </a:stretch>
        </p:blipFill>
        <p:spPr>
          <a:xfrm>
            <a:off x="3025382" y="4501559"/>
            <a:ext cx="401877" cy="342339"/>
          </a:xfrm>
          <a:prstGeom prst="rect">
            <a:avLst/>
          </a:prstGeom>
        </p:spPr>
      </p:pic>
    </p:spTree>
    <p:extLst>
      <p:ext uri="{BB962C8B-B14F-4D97-AF65-F5344CB8AC3E}">
        <p14:creationId xmlns:p14="http://schemas.microsoft.com/office/powerpoint/2010/main" val="161035709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2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96"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0816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420" y="299774"/>
            <a:ext cx="4304354" cy="6562336"/>
            <a:chOff x="-12053" y="289141"/>
            <a:chExt cx="4304354" cy="6562336"/>
          </a:xfrm>
        </p:grpSpPr>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t="-214"/>
            <a:stretch/>
          </p:blipFill>
          <p:spPr>
            <a:xfrm>
              <a:off x="-12053" y="289141"/>
              <a:ext cx="4304354" cy="6562336"/>
            </a:xfrm>
            <a:prstGeom prst="rect">
              <a:avLst/>
            </a:prstGeom>
          </p:spPr>
        </p:pic>
        <p:pic>
          <p:nvPicPr>
            <p:cNvPr id="24" name="Pictur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317571">
              <a:off x="2414740" y="2260434"/>
              <a:ext cx="822024" cy="1227124"/>
            </a:xfrm>
            <a:prstGeom prst="rect">
              <a:avLst/>
            </a:prstGeom>
          </p:spPr>
        </p:pic>
      </p:grpSp>
      <p:sp>
        <p:nvSpPr>
          <p:cNvPr id="29" name="Title 1"/>
          <p:cNvSpPr>
            <a:spLocks noGrp="1"/>
          </p:cNvSpPr>
          <p:nvPr>
            <p:ph type="title"/>
          </p:nvPr>
        </p:nvSpPr>
        <p:spPr>
          <a:xfrm>
            <a:off x="2341548" y="185164"/>
            <a:ext cx="6342077" cy="584775"/>
          </a:xfrm>
        </p:spPr>
        <p:txBody>
          <a:bodyPr/>
          <a:lstStyle/>
          <a:p>
            <a:r>
              <a:rPr lang="en-PH" b="1" dirty="0" smtClean="0">
                <a:solidFill>
                  <a:schemeClr val="tx1">
                    <a:lumMod val="90000"/>
                    <a:lumOff val="10000"/>
                  </a:schemeClr>
                </a:solidFill>
                <a:latin typeface="Calibri" pitchFamily="34" charset="0"/>
                <a:cs typeface="Calibri" pitchFamily="34" charset="0"/>
              </a:rPr>
              <a:t>Today’s consumer is…</a:t>
            </a:r>
            <a:endParaRPr lang="en-AU" b="1" dirty="0">
              <a:solidFill>
                <a:schemeClr val="accent2"/>
              </a:solidFill>
              <a:latin typeface="Calibri" pitchFamily="34" charset="0"/>
              <a:cs typeface="Calibri" pitchFamily="34" charset="0"/>
            </a:endParaRPr>
          </a:p>
        </p:txBody>
      </p:sp>
      <p:sp>
        <p:nvSpPr>
          <p:cNvPr id="21" name="Rectangle 20"/>
          <p:cNvSpPr/>
          <p:nvPr/>
        </p:nvSpPr>
        <p:spPr bwMode="hidden">
          <a:xfrm flipV="1">
            <a:off x="566738" y="86201"/>
            <a:ext cx="8577261" cy="63500"/>
          </a:xfrm>
          <a:prstGeom prst="rect">
            <a:avLst/>
          </a:prstGeom>
          <a:gradFill flip="none" rotWithShape="1">
            <a:gsLst>
              <a:gs pos="100000">
                <a:srgbClr val="000000">
                  <a:alpha val="0"/>
                </a:srgbClr>
              </a:gs>
              <a:gs pos="0">
                <a:schemeClr val="tx1">
                  <a:alpha val="16000"/>
                </a:schemeClr>
              </a:gs>
            </a:gsLst>
            <a:lin ang="16200000" scaled="1"/>
            <a:tileRect/>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2" name="Rectangle 21"/>
          <p:cNvSpPr/>
          <p:nvPr/>
        </p:nvSpPr>
        <p:spPr bwMode="gray">
          <a:xfrm>
            <a:off x="566738" y="0"/>
            <a:ext cx="8577262" cy="91440"/>
          </a:xfrm>
          <a:prstGeom prst="rect">
            <a:avLst/>
          </a:prstGeom>
          <a:solidFill>
            <a:srgbClr val="76B928"/>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800" dirty="0" smtClean="0">
              <a:latin typeface="Calibri" pitchFamily="34" charset="0"/>
              <a:cs typeface="Calibri" pitchFamily="34" charset="0"/>
            </a:endParaRPr>
          </a:p>
        </p:txBody>
      </p:sp>
      <p:sp>
        <p:nvSpPr>
          <p:cNvPr id="23" name="Rectangle 22"/>
          <p:cNvSpPr/>
          <p:nvPr/>
        </p:nvSpPr>
        <p:spPr bwMode="gray">
          <a:xfrm>
            <a:off x="8039100" y="0"/>
            <a:ext cx="1104899" cy="91440"/>
          </a:xfrm>
          <a:prstGeom prst="rect">
            <a:avLst/>
          </a:prstGeom>
          <a:solidFill>
            <a:srgbClr val="289728"/>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800" dirty="0" smtClean="0">
              <a:latin typeface="Calibri" pitchFamily="34" charset="0"/>
              <a:cs typeface="Calibri" pitchFamily="34" charset="0"/>
            </a:endParaRPr>
          </a:p>
        </p:txBody>
      </p:sp>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8315326" y="6301384"/>
            <a:ext cx="588352" cy="372973"/>
          </a:xfrm>
          <a:prstGeom prst="rect">
            <a:avLst/>
          </a:prstGeom>
        </p:spPr>
      </p:pic>
      <p:sp>
        <p:nvSpPr>
          <p:cNvPr id="30" name="TextBox 29"/>
          <p:cNvSpPr txBox="1"/>
          <p:nvPr/>
        </p:nvSpPr>
        <p:spPr>
          <a:xfrm>
            <a:off x="457199" y="6572272"/>
            <a:ext cx="8532140" cy="411541"/>
          </a:xfrm>
          <a:prstGeom prst="rect">
            <a:avLst/>
          </a:prstGeom>
          <a:noFill/>
        </p:spPr>
        <p:txBody>
          <a:bodyPr wrap="square" rtlCol="0" anchor="ctr">
            <a:noAutofit/>
          </a:bodyPr>
          <a:lstStyle/>
          <a:p>
            <a:r>
              <a:rPr lang="en-US" sz="700" spc="50" dirty="0" smtClean="0">
                <a:solidFill>
                  <a:schemeClr val="bg1">
                    <a:lumMod val="50000"/>
                  </a:schemeClr>
                </a:solidFill>
                <a:latin typeface="Arial"/>
                <a:cs typeface="Arial"/>
              </a:rPr>
              <a:t> © 2002-2011 Nuance Communications, Inc. All rights reserved.</a:t>
            </a:r>
            <a:endParaRPr lang="en-US" sz="700" spc="50" dirty="0">
              <a:solidFill>
                <a:schemeClr val="bg1">
                  <a:lumMod val="50000"/>
                </a:schemeClr>
              </a:solidFill>
              <a:latin typeface="Arial"/>
              <a:cs typeface="Arial"/>
            </a:endParaRPr>
          </a:p>
        </p:txBody>
      </p:sp>
      <p:sp>
        <p:nvSpPr>
          <p:cNvPr id="32" name="Rectangle 31"/>
          <p:cNvSpPr/>
          <p:nvPr/>
        </p:nvSpPr>
        <p:spPr bwMode="gray">
          <a:xfrm>
            <a:off x="6183811" y="6738938"/>
            <a:ext cx="2960188" cy="63500"/>
          </a:xfrm>
          <a:prstGeom prst="rect">
            <a:avLst/>
          </a:prstGeom>
          <a:gradFill flip="none" rotWithShape="1">
            <a:gsLst>
              <a:gs pos="100000">
                <a:srgbClr val="000000">
                  <a:alpha val="0"/>
                </a:srgbClr>
              </a:gs>
              <a:gs pos="0">
                <a:schemeClr val="tx1">
                  <a:alpha val="16000"/>
                </a:schemeClr>
              </a:gs>
            </a:gsLst>
            <a:lin ang="16200000" scaled="1"/>
            <a:tileRect/>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 name="Rectangle 33"/>
          <p:cNvSpPr/>
          <p:nvPr/>
        </p:nvSpPr>
        <p:spPr bwMode="gray">
          <a:xfrm>
            <a:off x="6183811" y="6785610"/>
            <a:ext cx="2947488" cy="72390"/>
          </a:xfrm>
          <a:prstGeom prst="rect">
            <a:avLst/>
          </a:prstGeom>
          <a:solidFill>
            <a:srgbClr val="76B928"/>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400" dirty="0" smtClean="0">
              <a:latin typeface="Arial" charset="0"/>
            </a:endParaRPr>
          </a:p>
        </p:txBody>
      </p:sp>
      <p:sp>
        <p:nvSpPr>
          <p:cNvPr id="35" name="Rectangle 34"/>
          <p:cNvSpPr/>
          <p:nvPr/>
        </p:nvSpPr>
        <p:spPr bwMode="gray">
          <a:xfrm>
            <a:off x="8039100" y="6785610"/>
            <a:ext cx="1104899" cy="72390"/>
          </a:xfrm>
          <a:prstGeom prst="rect">
            <a:avLst/>
          </a:prstGeom>
          <a:solidFill>
            <a:srgbClr val="289728"/>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R="0" indent="0" algn="ctr" defTabSz="814388" eaLnBrk="0" fontAlgn="base" hangingPunct="0">
              <a:lnSpc>
                <a:spcPct val="90000"/>
              </a:lnSpc>
              <a:spcBef>
                <a:spcPct val="0"/>
              </a:spcBef>
              <a:spcAft>
                <a:spcPct val="0"/>
              </a:spcAft>
              <a:buClrTx/>
              <a:buSzTx/>
              <a:buFontTx/>
              <a:buNone/>
              <a:tabLst/>
            </a:pPr>
            <a:endParaRPr lang="en-US" sz="2400" dirty="0" smtClean="0">
              <a:latin typeface="Arial" charset="0"/>
            </a:endParaRPr>
          </a:p>
        </p:txBody>
      </p:sp>
      <p:cxnSp>
        <p:nvCxnSpPr>
          <p:cNvPr id="36" name="Straight Connector 35"/>
          <p:cNvCxnSpPr/>
          <p:nvPr/>
        </p:nvCxnSpPr>
        <p:spPr bwMode="gray">
          <a:xfrm rot="5400000" flipH="1" flipV="1">
            <a:off x="7756343" y="6576332"/>
            <a:ext cx="563336" cy="0"/>
          </a:xfrm>
          <a:prstGeom prst="line">
            <a:avLst/>
          </a:prstGeom>
          <a:solidFill>
            <a:schemeClr val="accent1"/>
          </a:solidFill>
          <a:ln w="9525" cap="flat" cmpd="sng" algn="ctr">
            <a:gradFill flip="none" rotWithShape="1">
              <a:gsLst>
                <a:gs pos="0">
                  <a:srgbClr val="626262"/>
                </a:gs>
                <a:gs pos="50000">
                  <a:srgbClr val="777777"/>
                </a:gs>
                <a:gs pos="100000">
                  <a:srgbClr val="AAAAAA"/>
                </a:gs>
              </a:gsLst>
              <a:lin ang="0" scaled="1"/>
              <a:tileRect/>
            </a:gradFill>
            <a:prstDash val="solid"/>
            <a:round/>
            <a:headEnd type="none" w="med" len="med"/>
            <a:tailEnd type="none" w="med" len="med"/>
          </a:ln>
          <a:effectLst/>
        </p:spPr>
      </p:cxnSp>
      <p:sp>
        <p:nvSpPr>
          <p:cNvPr id="37" name="Slide Number Placeholder 5"/>
          <p:cNvSpPr>
            <a:spLocks noGrp="1"/>
          </p:cNvSpPr>
          <p:nvPr/>
        </p:nvSpPr>
        <p:spPr>
          <a:xfrm>
            <a:off x="0" y="6572272"/>
            <a:ext cx="431799" cy="411541"/>
          </a:xfrm>
          <a:prstGeom prst="rect">
            <a:avLst/>
          </a:prstGeom>
          <a:noFill/>
        </p:spPr>
        <p:txBody>
          <a:bodyPr wrap="square" rtlCol="0" anchor="ctr">
            <a:noAutofit/>
          </a:bodyPr>
          <a:lstStyle/>
          <a:p>
            <a:pPr lvl="0" algn="r"/>
            <a:fld id="{437A7020-CF86-4390-A237-B4987D3CF9E5}" type="slidenum">
              <a:rPr lang="en-US" sz="600" b="1" spc="50" smtClean="0">
                <a:solidFill>
                  <a:schemeClr val="bg1">
                    <a:lumMod val="50000"/>
                  </a:schemeClr>
                </a:solidFill>
                <a:latin typeface="Arial"/>
                <a:cs typeface="Arial"/>
              </a:rPr>
              <a:pPr lvl="0" algn="r"/>
              <a:t>2</a:t>
            </a:fld>
            <a:endParaRPr lang="en-US" sz="600" b="1" spc="50" dirty="0">
              <a:solidFill>
                <a:schemeClr val="bg1">
                  <a:lumMod val="50000"/>
                </a:schemeClr>
              </a:solidFill>
              <a:latin typeface="Arial"/>
              <a:cs typeface="Arial"/>
            </a:endParaRPr>
          </a:p>
        </p:txBody>
      </p:sp>
      <p:pic>
        <p:nvPicPr>
          <p:cNvPr id="46" name="Picture 45" descr="exlamim.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flipH="1">
            <a:off x="5129998" y="845651"/>
            <a:ext cx="2742251" cy="5532118"/>
          </a:xfrm>
          <a:prstGeom prst="rect">
            <a:avLst/>
          </a:prstGeom>
        </p:spPr>
      </p:pic>
      <p:sp>
        <p:nvSpPr>
          <p:cNvPr id="47" name="Content Placeholder 2"/>
          <p:cNvSpPr txBox="1">
            <a:spLocks/>
          </p:cNvSpPr>
          <p:nvPr/>
        </p:nvSpPr>
        <p:spPr>
          <a:xfrm>
            <a:off x="5553258" y="1212122"/>
            <a:ext cx="2071734" cy="2357454"/>
          </a:xfrm>
          <a:prstGeom prst="rect">
            <a:avLst/>
          </a:prstGeom>
          <a:effectLst>
            <a:outerShdw blurRad="50800" dist="38100" dir="8100000" algn="tr" rotWithShape="0">
              <a:prstClr val="black">
                <a:alpha val="40000"/>
              </a:prstClr>
            </a:outerShdw>
          </a:effectLst>
          <a:scene3d>
            <a:camera prst="orthographicFront">
              <a:rot lat="20999999" lon="20099988" rev="0"/>
            </a:camera>
            <a:lightRig rig="threePt" dir="t"/>
          </a:scene3d>
        </p:spPr>
        <p:txBody>
          <a:bodyPr vert="horz" lIns="91440" tIns="45720" rIns="91440" bIns="45720" rtlCol="0">
            <a:noAutofit/>
          </a:bodyPr>
          <a:lstStyle/>
          <a:p>
            <a:pPr marL="228600" lvl="0" indent="-228600" algn="ctr">
              <a:spcBef>
                <a:spcPts val="1800"/>
              </a:spcBef>
              <a:buClr>
                <a:srgbClr val="626262"/>
              </a:buClr>
              <a:buSzPct val="125000"/>
              <a:defRPr/>
            </a:pPr>
            <a:r>
              <a:rPr lang="en-AU" sz="2000" b="1" kern="0" dirty="0" smtClean="0">
                <a:solidFill>
                  <a:schemeClr val="bg1"/>
                </a:solidFill>
                <a:latin typeface="Calibri" pitchFamily="34" charset="0"/>
                <a:cs typeface="Calibri" pitchFamily="34" charset="0"/>
              </a:rPr>
              <a:t>Connected</a:t>
            </a:r>
          </a:p>
          <a:p>
            <a:pPr marL="228600" lvl="0" indent="-228600" algn="ctr">
              <a:spcBef>
                <a:spcPts val="1800"/>
              </a:spcBef>
              <a:buClr>
                <a:srgbClr val="626262"/>
              </a:buClr>
              <a:buSzPct val="125000"/>
              <a:defRPr/>
            </a:pPr>
            <a:r>
              <a:rPr lang="en-AU" sz="2000" b="1" kern="0" dirty="0" smtClean="0">
                <a:solidFill>
                  <a:schemeClr val="bg1"/>
                </a:solidFill>
                <a:latin typeface="Calibri" pitchFamily="34" charset="0"/>
                <a:cs typeface="Calibri" pitchFamily="34" charset="0"/>
              </a:rPr>
              <a:t>Informed</a:t>
            </a:r>
          </a:p>
          <a:p>
            <a:pPr marL="228600" lvl="0" indent="-228600" algn="ctr">
              <a:spcBef>
                <a:spcPts val="1800"/>
              </a:spcBef>
              <a:buClr>
                <a:srgbClr val="626262"/>
              </a:buClr>
              <a:buSzPct val="125000"/>
              <a:defRPr/>
            </a:pPr>
            <a:r>
              <a:rPr lang="en-AU" sz="2000" b="1" kern="0" dirty="0" smtClean="0">
                <a:solidFill>
                  <a:schemeClr val="bg1"/>
                </a:solidFill>
                <a:latin typeface="Calibri" pitchFamily="34" charset="0"/>
                <a:cs typeface="Calibri" pitchFamily="34" charset="0"/>
              </a:rPr>
              <a:t>Empowered</a:t>
            </a:r>
          </a:p>
          <a:p>
            <a:pPr marL="228600" lvl="0" indent="-228600" algn="ctr">
              <a:spcBef>
                <a:spcPts val="1800"/>
              </a:spcBef>
              <a:buClr>
                <a:srgbClr val="626262"/>
              </a:buClr>
              <a:buSzPct val="125000"/>
              <a:defRPr/>
            </a:pPr>
            <a:r>
              <a:rPr lang="en-AU" sz="2000" b="1" kern="0" dirty="0" smtClean="0">
                <a:solidFill>
                  <a:schemeClr val="bg1"/>
                </a:solidFill>
                <a:latin typeface="Calibri" pitchFamily="34" charset="0"/>
                <a:cs typeface="Calibri" pitchFamily="34" charset="0"/>
              </a:rPr>
              <a:t>IMPATIENT!</a:t>
            </a:r>
          </a:p>
        </p:txBody>
      </p:sp>
    </p:spTree>
    <p:extLst>
      <p:ext uri="{BB962C8B-B14F-4D97-AF65-F5344CB8AC3E}">
        <p14:creationId xmlns:p14="http://schemas.microsoft.com/office/powerpoint/2010/main" val="23105415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96946" y="467587"/>
            <a:ext cx="8229600" cy="461665"/>
          </a:xfrm>
        </p:spPr>
        <p:txBody>
          <a:bodyPr/>
          <a:lstStyle/>
          <a:p>
            <a:pPr eaLnBrk="1" hangingPunct="1"/>
            <a:r>
              <a:rPr lang="en-US" sz="2400" b="1" dirty="0" smtClean="0">
                <a:latin typeface="Calibri" pitchFamily="34" charset="0"/>
                <a:cs typeface="Calibri" pitchFamily="34" charset="0"/>
              </a:rPr>
              <a:t>What is Nuance doing?</a:t>
            </a:r>
          </a:p>
        </p:txBody>
      </p:sp>
      <p:sp>
        <p:nvSpPr>
          <p:cNvPr id="5156" name="Freeform 4"/>
          <p:cNvSpPr>
            <a:spLocks/>
          </p:cNvSpPr>
          <p:nvPr/>
        </p:nvSpPr>
        <p:spPr bwMode="gray">
          <a:xfrm>
            <a:off x="1901847" y="1210176"/>
            <a:ext cx="4247375" cy="4994275"/>
          </a:xfrm>
          <a:custGeom>
            <a:avLst/>
            <a:gdLst>
              <a:gd name="T0" fmla="*/ 0 w 3092"/>
              <a:gd name="T1" fmla="*/ 3898 h 3392"/>
              <a:gd name="T2" fmla="*/ 2548 w 3092"/>
              <a:gd name="T3" fmla="*/ 3898 h 3392"/>
              <a:gd name="T4" fmla="*/ 3092 w 3092"/>
              <a:gd name="T5" fmla="*/ 1820 h 3392"/>
              <a:gd name="T6" fmla="*/ 2540 w 3092"/>
              <a:gd name="T7" fmla="*/ 0 h 3392"/>
              <a:gd name="T8" fmla="*/ 956 w 3092"/>
              <a:gd name="T9" fmla="*/ 0 h 3392"/>
              <a:gd name="T10" fmla="*/ 1796 w 3092"/>
              <a:gd name="T11" fmla="*/ 1820 h 3392"/>
              <a:gd name="T12" fmla="*/ 0 w 3092"/>
              <a:gd name="T13" fmla="*/ 3898 h 3392"/>
              <a:gd name="T14" fmla="*/ 0 60000 65536"/>
              <a:gd name="T15" fmla="*/ 0 60000 65536"/>
              <a:gd name="T16" fmla="*/ 0 60000 65536"/>
              <a:gd name="T17" fmla="*/ 0 60000 65536"/>
              <a:gd name="T18" fmla="*/ 0 60000 65536"/>
              <a:gd name="T19" fmla="*/ 0 60000 65536"/>
              <a:gd name="T20" fmla="*/ 0 60000 65536"/>
              <a:gd name="T21" fmla="*/ 0 w 3092"/>
              <a:gd name="T22" fmla="*/ 0 h 3392"/>
              <a:gd name="T23" fmla="*/ 3092 w 3092"/>
              <a:gd name="T24" fmla="*/ 3392 h 3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2" h="3392">
                <a:moveTo>
                  <a:pt x="0" y="3392"/>
                </a:moveTo>
                <a:cubicBezTo>
                  <a:pt x="1274" y="3392"/>
                  <a:pt x="2548" y="3392"/>
                  <a:pt x="2548" y="3392"/>
                </a:cubicBezTo>
                <a:cubicBezTo>
                  <a:pt x="2964" y="2784"/>
                  <a:pt x="3088" y="2132"/>
                  <a:pt x="3092" y="1584"/>
                </a:cubicBezTo>
                <a:cubicBezTo>
                  <a:pt x="3088" y="996"/>
                  <a:pt x="2852" y="296"/>
                  <a:pt x="2540" y="0"/>
                </a:cubicBezTo>
                <a:cubicBezTo>
                  <a:pt x="2540" y="0"/>
                  <a:pt x="1748" y="0"/>
                  <a:pt x="956" y="0"/>
                </a:cubicBezTo>
                <a:cubicBezTo>
                  <a:pt x="1464" y="388"/>
                  <a:pt x="1788" y="994"/>
                  <a:pt x="1796" y="1584"/>
                </a:cubicBezTo>
                <a:cubicBezTo>
                  <a:pt x="1804" y="2174"/>
                  <a:pt x="1320" y="3384"/>
                  <a:pt x="0" y="3392"/>
                </a:cubicBezTo>
                <a:close/>
              </a:path>
            </a:pathLst>
          </a:custGeom>
          <a:gradFill rotWithShape="1">
            <a:gsLst>
              <a:gs pos="0">
                <a:srgbClr val="EEF3FA"/>
              </a:gs>
              <a:gs pos="100000">
                <a:srgbClr val="B0C6E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pitchFamily="34" charset="0"/>
              <a:cs typeface="Calibri" pitchFamily="34" charset="0"/>
            </a:endParaRPr>
          </a:p>
        </p:txBody>
      </p:sp>
      <p:sp>
        <p:nvSpPr>
          <p:cNvPr id="602117" name="Freeform 5"/>
          <p:cNvSpPr>
            <a:spLocks/>
          </p:cNvSpPr>
          <p:nvPr/>
        </p:nvSpPr>
        <p:spPr bwMode="gray">
          <a:xfrm>
            <a:off x="5642339" y="1210176"/>
            <a:ext cx="3432791" cy="4994275"/>
          </a:xfrm>
          <a:custGeom>
            <a:avLst/>
            <a:gdLst/>
            <a:ahLst/>
            <a:cxnLst>
              <a:cxn ang="0">
                <a:pos x="0" y="3400"/>
              </a:cxn>
              <a:cxn ang="0">
                <a:pos x="2498" y="3404"/>
              </a:cxn>
              <a:cxn ang="0">
                <a:pos x="2496" y="0"/>
              </a:cxn>
              <a:cxn ang="0">
                <a:pos x="8" y="0"/>
              </a:cxn>
              <a:cxn ang="0">
                <a:pos x="528" y="1591"/>
              </a:cxn>
              <a:cxn ang="0">
                <a:pos x="0" y="3400"/>
              </a:cxn>
            </a:cxnLst>
            <a:rect l="0" t="0" r="r" b="b"/>
            <a:pathLst>
              <a:path w="2498" h="3404">
                <a:moveTo>
                  <a:pt x="0" y="3400"/>
                </a:moveTo>
                <a:cubicBezTo>
                  <a:pt x="1731" y="3400"/>
                  <a:pt x="2498" y="3404"/>
                  <a:pt x="2498" y="3404"/>
                </a:cubicBezTo>
                <a:lnTo>
                  <a:pt x="2496" y="0"/>
                </a:lnTo>
                <a:cubicBezTo>
                  <a:pt x="2496" y="0"/>
                  <a:pt x="1084" y="0"/>
                  <a:pt x="8" y="0"/>
                </a:cubicBezTo>
                <a:cubicBezTo>
                  <a:pt x="368" y="458"/>
                  <a:pt x="518" y="999"/>
                  <a:pt x="528" y="1591"/>
                </a:cubicBezTo>
                <a:cubicBezTo>
                  <a:pt x="539" y="2184"/>
                  <a:pt x="372" y="2797"/>
                  <a:pt x="0" y="3400"/>
                </a:cubicBezTo>
                <a:close/>
              </a:path>
            </a:pathLst>
          </a:custGeom>
          <a:gradFill rotWithShape="1">
            <a:gsLst>
              <a:gs pos="0">
                <a:schemeClr val="accent2">
                  <a:gamma/>
                  <a:tint val="27451"/>
                  <a:invGamma/>
                </a:schemeClr>
              </a:gs>
              <a:gs pos="100000">
                <a:schemeClr val="accent2"/>
              </a:gs>
            </a:gsLst>
            <a:lin ang="5400000" scaled="1"/>
          </a:gradFill>
          <a:ln w="9525">
            <a:noFill/>
            <a:round/>
            <a:headEnd/>
            <a:tailEnd/>
          </a:ln>
          <a:effectLst/>
        </p:spPr>
        <p:txBody>
          <a:bodyPr/>
          <a:lstStyle/>
          <a:p>
            <a:pPr>
              <a:defRPr/>
            </a:pPr>
            <a:endParaRPr lang="en-US" dirty="0">
              <a:latin typeface="Calibri" pitchFamily="34" charset="0"/>
              <a:cs typeface="Calibri" pitchFamily="34" charset="0"/>
            </a:endParaRPr>
          </a:p>
        </p:txBody>
      </p:sp>
      <p:sp>
        <p:nvSpPr>
          <p:cNvPr id="5126" name="Rectangle 6"/>
          <p:cNvSpPr>
            <a:spLocks noChangeArrowheads="1"/>
          </p:cNvSpPr>
          <p:nvPr/>
        </p:nvSpPr>
        <p:spPr bwMode="gray">
          <a:xfrm>
            <a:off x="3992758" y="1450345"/>
            <a:ext cx="1520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0" tIns="0" rIns="0" bIns="0" anchor="ctr">
            <a:spAutoFit/>
          </a:bodyPr>
          <a:lstStyle/>
          <a:p>
            <a:pPr algn="l" defTabSz="1019175"/>
            <a:r>
              <a:rPr lang="en-US" sz="1400" dirty="0">
                <a:solidFill>
                  <a:srgbClr val="FF6600"/>
                </a:solidFill>
                <a:latin typeface="Calibri" pitchFamily="34" charset="0"/>
                <a:cs typeface="Calibri" pitchFamily="34" charset="0"/>
              </a:rPr>
              <a:t>Extend Technology Leadership</a:t>
            </a:r>
          </a:p>
        </p:txBody>
      </p:sp>
      <p:sp>
        <p:nvSpPr>
          <p:cNvPr id="602119" name="AutoShape 7"/>
          <p:cNvSpPr>
            <a:spLocks noChangeArrowheads="1"/>
          </p:cNvSpPr>
          <p:nvPr/>
        </p:nvSpPr>
        <p:spPr bwMode="gray">
          <a:xfrm>
            <a:off x="2870396" y="1373688"/>
            <a:ext cx="914400" cy="615950"/>
          </a:xfrm>
          <a:prstGeom prst="rightArrow">
            <a:avLst>
              <a:gd name="adj1" fmla="val 49769"/>
              <a:gd name="adj2" fmla="val 66495"/>
            </a:avLst>
          </a:prstGeom>
          <a:gradFill rotWithShape="1">
            <a:gsLst>
              <a:gs pos="0">
                <a:schemeClr val="folHlink">
                  <a:gamma/>
                  <a:tint val="3137"/>
                  <a:invGamma/>
                </a:schemeClr>
              </a:gs>
              <a:gs pos="100000">
                <a:schemeClr val="folHlink"/>
              </a:gs>
            </a:gsLst>
            <a:lin ang="0" scaled="1"/>
          </a:gradFill>
          <a:ln w="9525">
            <a:noFill/>
            <a:miter lim="800000"/>
            <a:headEnd/>
            <a:tailEnd/>
          </a:ln>
          <a:effectLst/>
        </p:spPr>
        <p:txBody>
          <a:bodyPr wrap="none" anchor="ctr"/>
          <a:lstStyle/>
          <a:p>
            <a:pPr>
              <a:defRPr/>
            </a:pPr>
            <a:endParaRPr lang="en-GB" sz="1400" b="0" dirty="0">
              <a:solidFill>
                <a:schemeClr val="tx1"/>
              </a:solidFill>
              <a:latin typeface="Calibri" pitchFamily="34" charset="0"/>
              <a:cs typeface="Calibri" pitchFamily="34" charset="0"/>
            </a:endParaRPr>
          </a:p>
        </p:txBody>
      </p:sp>
      <p:sp>
        <p:nvSpPr>
          <p:cNvPr id="5128" name="Rectangle 8"/>
          <p:cNvSpPr>
            <a:spLocks noChangeArrowheads="1"/>
          </p:cNvSpPr>
          <p:nvPr/>
        </p:nvSpPr>
        <p:spPr bwMode="gray">
          <a:xfrm>
            <a:off x="4384871" y="2526441"/>
            <a:ext cx="13798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0" tIns="0" rIns="0" bIns="0" anchor="ctr">
            <a:spAutoFit/>
          </a:bodyPr>
          <a:lstStyle/>
          <a:p>
            <a:pPr algn="l" defTabSz="1019175"/>
            <a:r>
              <a:rPr lang="en-US" sz="1400" dirty="0" smtClean="0">
                <a:solidFill>
                  <a:srgbClr val="FF6600"/>
                </a:solidFill>
                <a:latin typeface="Calibri" pitchFamily="34" charset="0"/>
                <a:cs typeface="Calibri" pitchFamily="34" charset="0"/>
              </a:rPr>
              <a:t>Diversified Market</a:t>
            </a:r>
            <a:endParaRPr lang="en-US" sz="1400" dirty="0">
              <a:solidFill>
                <a:srgbClr val="FF6600"/>
              </a:solidFill>
              <a:latin typeface="Calibri" pitchFamily="34" charset="0"/>
              <a:cs typeface="Calibri" pitchFamily="34" charset="0"/>
            </a:endParaRPr>
          </a:p>
        </p:txBody>
      </p:sp>
      <p:sp>
        <p:nvSpPr>
          <p:cNvPr id="602121" name="AutoShape 9"/>
          <p:cNvSpPr>
            <a:spLocks noChangeArrowheads="1"/>
          </p:cNvSpPr>
          <p:nvPr/>
        </p:nvSpPr>
        <p:spPr bwMode="gray">
          <a:xfrm>
            <a:off x="3368871" y="2270626"/>
            <a:ext cx="914400" cy="614362"/>
          </a:xfrm>
          <a:prstGeom prst="rightArrow">
            <a:avLst>
              <a:gd name="adj1" fmla="val 49769"/>
              <a:gd name="adj2" fmla="val 66667"/>
            </a:avLst>
          </a:prstGeom>
          <a:gradFill rotWithShape="1">
            <a:gsLst>
              <a:gs pos="0">
                <a:schemeClr val="folHlink">
                  <a:gamma/>
                  <a:tint val="3137"/>
                  <a:invGamma/>
                </a:schemeClr>
              </a:gs>
              <a:gs pos="100000">
                <a:schemeClr val="folHlink"/>
              </a:gs>
            </a:gsLst>
            <a:lin ang="0" scaled="1"/>
          </a:gradFill>
          <a:ln w="9525">
            <a:noFill/>
            <a:miter lim="800000"/>
            <a:headEnd/>
            <a:tailEnd/>
          </a:ln>
          <a:effectLst/>
        </p:spPr>
        <p:txBody>
          <a:bodyPr wrap="none" anchor="ctr"/>
          <a:lstStyle/>
          <a:p>
            <a:pPr>
              <a:defRPr/>
            </a:pPr>
            <a:endParaRPr lang="en-GB" sz="1400" b="0" dirty="0">
              <a:solidFill>
                <a:schemeClr val="tx1"/>
              </a:solidFill>
              <a:latin typeface="Calibri" pitchFamily="34" charset="0"/>
              <a:cs typeface="Calibri" pitchFamily="34" charset="0"/>
            </a:endParaRPr>
          </a:p>
        </p:txBody>
      </p:sp>
      <p:sp>
        <p:nvSpPr>
          <p:cNvPr id="5130" name="Rectangle 10"/>
          <p:cNvSpPr>
            <a:spLocks noChangeArrowheads="1"/>
          </p:cNvSpPr>
          <p:nvPr/>
        </p:nvSpPr>
        <p:spPr bwMode="gray">
          <a:xfrm>
            <a:off x="4626171" y="3445833"/>
            <a:ext cx="14779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0" tIns="0" rIns="0" bIns="0" anchor="ctr">
            <a:spAutoFit/>
          </a:bodyPr>
          <a:lstStyle/>
          <a:p>
            <a:pPr algn="l" defTabSz="1019175"/>
            <a:r>
              <a:rPr lang="en-US" sz="1400" dirty="0" smtClean="0">
                <a:solidFill>
                  <a:srgbClr val="FF6600"/>
                </a:solidFill>
                <a:latin typeface="Calibri" pitchFamily="34" charset="0"/>
                <a:cs typeface="Calibri" pitchFamily="34" charset="0"/>
              </a:rPr>
              <a:t>Language Investment</a:t>
            </a:r>
            <a:endParaRPr lang="en-US" sz="1400" dirty="0">
              <a:solidFill>
                <a:srgbClr val="FF6600"/>
              </a:solidFill>
              <a:latin typeface="Calibri" pitchFamily="34" charset="0"/>
              <a:cs typeface="Calibri" pitchFamily="34" charset="0"/>
            </a:endParaRPr>
          </a:p>
        </p:txBody>
      </p:sp>
      <p:sp>
        <p:nvSpPr>
          <p:cNvPr id="602123" name="AutoShape 11"/>
          <p:cNvSpPr>
            <a:spLocks noChangeArrowheads="1"/>
          </p:cNvSpPr>
          <p:nvPr/>
        </p:nvSpPr>
        <p:spPr bwMode="gray">
          <a:xfrm>
            <a:off x="3597471" y="3334251"/>
            <a:ext cx="914400" cy="615950"/>
          </a:xfrm>
          <a:prstGeom prst="rightArrow">
            <a:avLst>
              <a:gd name="adj1" fmla="val 49769"/>
              <a:gd name="adj2" fmla="val 66495"/>
            </a:avLst>
          </a:prstGeom>
          <a:gradFill rotWithShape="1">
            <a:gsLst>
              <a:gs pos="0">
                <a:schemeClr val="folHlink">
                  <a:gamma/>
                  <a:tint val="3137"/>
                  <a:invGamma/>
                </a:schemeClr>
              </a:gs>
              <a:gs pos="100000">
                <a:schemeClr val="folHlink"/>
              </a:gs>
            </a:gsLst>
            <a:lin ang="0" scaled="1"/>
          </a:gradFill>
          <a:ln w="9525">
            <a:noFill/>
            <a:miter lim="800000"/>
            <a:headEnd/>
            <a:tailEnd/>
          </a:ln>
          <a:effectLst/>
        </p:spPr>
        <p:txBody>
          <a:bodyPr wrap="none" anchor="ctr"/>
          <a:lstStyle/>
          <a:p>
            <a:pPr>
              <a:defRPr/>
            </a:pPr>
            <a:endParaRPr lang="en-GB" sz="1400" b="0" dirty="0">
              <a:solidFill>
                <a:schemeClr val="tx1"/>
              </a:solidFill>
              <a:latin typeface="Calibri" pitchFamily="34" charset="0"/>
              <a:cs typeface="Calibri" pitchFamily="34" charset="0"/>
            </a:endParaRPr>
          </a:p>
        </p:txBody>
      </p:sp>
      <p:sp>
        <p:nvSpPr>
          <p:cNvPr id="5132" name="Rectangle 12"/>
          <p:cNvSpPr>
            <a:spLocks noChangeArrowheads="1"/>
          </p:cNvSpPr>
          <p:nvPr/>
        </p:nvSpPr>
        <p:spPr bwMode="gray">
          <a:xfrm>
            <a:off x="3840358" y="5614129"/>
            <a:ext cx="13052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0" tIns="0" rIns="0" bIns="0" anchor="ctr">
            <a:spAutoFit/>
          </a:bodyPr>
          <a:lstStyle/>
          <a:p>
            <a:pPr algn="l" defTabSz="1019175"/>
            <a:r>
              <a:rPr lang="en-US" sz="1400" dirty="0" smtClean="0">
                <a:solidFill>
                  <a:srgbClr val="FF6600"/>
                </a:solidFill>
                <a:latin typeface="Calibri" pitchFamily="34" charset="0"/>
                <a:cs typeface="Calibri" pitchFamily="34" charset="0"/>
              </a:rPr>
              <a:t>Flexible Solutions</a:t>
            </a:r>
            <a:endParaRPr lang="en-US" sz="1400" dirty="0">
              <a:solidFill>
                <a:srgbClr val="FF6600"/>
              </a:solidFill>
              <a:latin typeface="Calibri" pitchFamily="34" charset="0"/>
              <a:cs typeface="Calibri" pitchFamily="34" charset="0"/>
            </a:endParaRPr>
          </a:p>
        </p:txBody>
      </p:sp>
      <p:sp>
        <p:nvSpPr>
          <p:cNvPr id="602125" name="AutoShape 13"/>
          <p:cNvSpPr>
            <a:spLocks noChangeArrowheads="1"/>
          </p:cNvSpPr>
          <p:nvPr/>
        </p:nvSpPr>
        <p:spPr bwMode="gray">
          <a:xfrm>
            <a:off x="2571946" y="5391651"/>
            <a:ext cx="914400" cy="615950"/>
          </a:xfrm>
          <a:prstGeom prst="rightArrow">
            <a:avLst>
              <a:gd name="adj1" fmla="val 49769"/>
              <a:gd name="adj2" fmla="val 66495"/>
            </a:avLst>
          </a:prstGeom>
          <a:gradFill rotWithShape="1">
            <a:gsLst>
              <a:gs pos="0">
                <a:schemeClr val="folHlink">
                  <a:gamma/>
                  <a:tint val="3137"/>
                  <a:invGamma/>
                </a:schemeClr>
              </a:gs>
              <a:gs pos="100000">
                <a:schemeClr val="folHlink"/>
              </a:gs>
            </a:gsLst>
            <a:lin ang="0" scaled="1"/>
          </a:gradFill>
          <a:ln w="9525">
            <a:noFill/>
            <a:miter lim="800000"/>
            <a:headEnd/>
            <a:tailEnd/>
          </a:ln>
          <a:effectLst/>
        </p:spPr>
        <p:txBody>
          <a:bodyPr wrap="none" anchor="ctr"/>
          <a:lstStyle/>
          <a:p>
            <a:pPr>
              <a:defRPr/>
            </a:pPr>
            <a:endParaRPr lang="en-GB" sz="1400" b="0" dirty="0">
              <a:solidFill>
                <a:schemeClr val="tx1"/>
              </a:solidFill>
              <a:latin typeface="Calibri" pitchFamily="34" charset="0"/>
              <a:cs typeface="Calibri" pitchFamily="34" charset="0"/>
            </a:endParaRPr>
          </a:p>
        </p:txBody>
      </p:sp>
      <p:sp>
        <p:nvSpPr>
          <p:cNvPr id="602126" name="AutoShape 14"/>
          <p:cNvSpPr>
            <a:spLocks noChangeArrowheads="1"/>
          </p:cNvSpPr>
          <p:nvPr/>
        </p:nvSpPr>
        <p:spPr bwMode="gray">
          <a:xfrm>
            <a:off x="3335533" y="4394701"/>
            <a:ext cx="914400" cy="614362"/>
          </a:xfrm>
          <a:prstGeom prst="rightArrow">
            <a:avLst>
              <a:gd name="adj1" fmla="val 49769"/>
              <a:gd name="adj2" fmla="val 66667"/>
            </a:avLst>
          </a:prstGeom>
          <a:gradFill rotWithShape="1">
            <a:gsLst>
              <a:gs pos="0">
                <a:schemeClr val="folHlink">
                  <a:gamma/>
                  <a:tint val="3137"/>
                  <a:invGamma/>
                </a:schemeClr>
              </a:gs>
              <a:gs pos="100000">
                <a:schemeClr val="folHlink"/>
              </a:gs>
            </a:gsLst>
            <a:lin ang="0" scaled="1"/>
          </a:gradFill>
          <a:ln w="9525">
            <a:noFill/>
            <a:miter lim="800000"/>
            <a:headEnd/>
            <a:tailEnd/>
          </a:ln>
          <a:effectLst/>
        </p:spPr>
        <p:txBody>
          <a:bodyPr wrap="none" anchor="ctr"/>
          <a:lstStyle/>
          <a:p>
            <a:pPr>
              <a:defRPr/>
            </a:pPr>
            <a:endParaRPr lang="en-GB" sz="1400" b="0" dirty="0">
              <a:solidFill>
                <a:schemeClr val="tx1"/>
              </a:solidFill>
              <a:latin typeface="Calibri" pitchFamily="34" charset="0"/>
              <a:cs typeface="Calibri" pitchFamily="34" charset="0"/>
            </a:endParaRPr>
          </a:p>
        </p:txBody>
      </p:sp>
      <p:sp>
        <p:nvSpPr>
          <p:cNvPr id="5135" name="Rectangle 15"/>
          <p:cNvSpPr>
            <a:spLocks noChangeArrowheads="1"/>
          </p:cNvSpPr>
          <p:nvPr/>
        </p:nvSpPr>
        <p:spPr bwMode="gray">
          <a:xfrm>
            <a:off x="4269832" y="4507870"/>
            <a:ext cx="11108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0" tIns="0" rIns="0" bIns="0" anchor="ctr">
            <a:spAutoFit/>
          </a:bodyPr>
          <a:lstStyle/>
          <a:p>
            <a:pPr algn="l" defTabSz="1019175"/>
            <a:r>
              <a:rPr lang="en-US" sz="1400" dirty="0">
                <a:solidFill>
                  <a:srgbClr val="FF6600"/>
                </a:solidFill>
                <a:latin typeface="Calibri" pitchFamily="34" charset="0"/>
                <a:cs typeface="Calibri" pitchFamily="34" charset="0"/>
              </a:rPr>
              <a:t>Expand Global </a:t>
            </a:r>
            <a:endParaRPr lang="en-US" sz="1400" dirty="0" smtClean="0">
              <a:solidFill>
                <a:srgbClr val="FF6600"/>
              </a:solidFill>
              <a:latin typeface="Calibri" pitchFamily="34" charset="0"/>
              <a:cs typeface="Calibri" pitchFamily="34" charset="0"/>
            </a:endParaRPr>
          </a:p>
          <a:p>
            <a:pPr algn="l" defTabSz="1019175"/>
            <a:r>
              <a:rPr lang="en-US" sz="1400" dirty="0" smtClean="0">
                <a:solidFill>
                  <a:srgbClr val="FF6600"/>
                </a:solidFill>
                <a:latin typeface="Calibri" pitchFamily="34" charset="0"/>
                <a:cs typeface="Calibri" pitchFamily="34" charset="0"/>
              </a:rPr>
              <a:t>Expertise</a:t>
            </a:r>
            <a:endParaRPr lang="en-US" sz="1400" dirty="0">
              <a:solidFill>
                <a:srgbClr val="FF6600"/>
              </a:solidFill>
              <a:latin typeface="Calibri" pitchFamily="34" charset="0"/>
              <a:cs typeface="Calibri" pitchFamily="34" charset="0"/>
            </a:endParaRPr>
          </a:p>
        </p:txBody>
      </p:sp>
      <p:sp>
        <p:nvSpPr>
          <p:cNvPr id="5136" name="Line 16"/>
          <p:cNvSpPr>
            <a:spLocks noChangeShapeType="1"/>
          </p:cNvSpPr>
          <p:nvPr/>
        </p:nvSpPr>
        <p:spPr bwMode="gray">
          <a:xfrm>
            <a:off x="3821308" y="5236076"/>
            <a:ext cx="2022475"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cs typeface="Calibri" pitchFamily="34" charset="0"/>
            </a:endParaRPr>
          </a:p>
        </p:txBody>
      </p:sp>
      <p:sp>
        <p:nvSpPr>
          <p:cNvPr id="5137" name="Line 17"/>
          <p:cNvSpPr>
            <a:spLocks noChangeShapeType="1"/>
          </p:cNvSpPr>
          <p:nvPr/>
        </p:nvSpPr>
        <p:spPr bwMode="gray">
          <a:xfrm>
            <a:off x="4275333" y="4208963"/>
            <a:ext cx="1792288"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cs typeface="Calibri" pitchFamily="34" charset="0"/>
            </a:endParaRPr>
          </a:p>
        </p:txBody>
      </p:sp>
      <p:sp>
        <p:nvSpPr>
          <p:cNvPr id="5138" name="Line 18"/>
          <p:cNvSpPr>
            <a:spLocks noChangeShapeType="1"/>
          </p:cNvSpPr>
          <p:nvPr/>
        </p:nvSpPr>
        <p:spPr bwMode="gray">
          <a:xfrm>
            <a:off x="4035621" y="2127751"/>
            <a:ext cx="1820862"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cs typeface="Calibri" pitchFamily="34" charset="0"/>
            </a:endParaRPr>
          </a:p>
        </p:txBody>
      </p:sp>
      <p:sp>
        <p:nvSpPr>
          <p:cNvPr id="5139" name="Line 19"/>
          <p:cNvSpPr>
            <a:spLocks noChangeShapeType="1"/>
          </p:cNvSpPr>
          <p:nvPr/>
        </p:nvSpPr>
        <p:spPr bwMode="gray">
          <a:xfrm>
            <a:off x="6005708" y="2127751"/>
            <a:ext cx="2824163"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cs typeface="Calibri" pitchFamily="34" charset="0"/>
            </a:endParaRPr>
          </a:p>
        </p:txBody>
      </p:sp>
      <p:sp>
        <p:nvSpPr>
          <p:cNvPr id="5140" name="Line 20"/>
          <p:cNvSpPr>
            <a:spLocks noChangeShapeType="1"/>
          </p:cNvSpPr>
          <p:nvPr/>
        </p:nvSpPr>
        <p:spPr bwMode="gray">
          <a:xfrm>
            <a:off x="5921571" y="5236076"/>
            <a:ext cx="2908300"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cs typeface="Calibri" pitchFamily="34" charset="0"/>
            </a:endParaRPr>
          </a:p>
        </p:txBody>
      </p:sp>
      <p:sp>
        <p:nvSpPr>
          <p:cNvPr id="5141" name="Line 21"/>
          <p:cNvSpPr>
            <a:spLocks noChangeShapeType="1"/>
          </p:cNvSpPr>
          <p:nvPr/>
        </p:nvSpPr>
        <p:spPr bwMode="gray">
          <a:xfrm>
            <a:off x="4335658" y="3135813"/>
            <a:ext cx="1752600"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cs typeface="Calibri" pitchFamily="34" charset="0"/>
            </a:endParaRPr>
          </a:p>
        </p:txBody>
      </p:sp>
      <p:sp>
        <p:nvSpPr>
          <p:cNvPr id="5142" name="Line 22"/>
          <p:cNvSpPr>
            <a:spLocks noChangeShapeType="1"/>
          </p:cNvSpPr>
          <p:nvPr/>
        </p:nvSpPr>
        <p:spPr bwMode="gray">
          <a:xfrm flipV="1">
            <a:off x="6153346" y="3135813"/>
            <a:ext cx="2692400"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cs typeface="Calibri" pitchFamily="34" charset="0"/>
            </a:endParaRPr>
          </a:p>
        </p:txBody>
      </p:sp>
      <p:sp>
        <p:nvSpPr>
          <p:cNvPr id="5143" name="Line 23"/>
          <p:cNvSpPr>
            <a:spLocks noChangeShapeType="1"/>
          </p:cNvSpPr>
          <p:nvPr/>
        </p:nvSpPr>
        <p:spPr bwMode="gray">
          <a:xfrm flipV="1">
            <a:off x="6161283" y="4208963"/>
            <a:ext cx="2660650" cy="0"/>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dirty="0">
              <a:latin typeface="Calibri" pitchFamily="34" charset="0"/>
              <a:cs typeface="Calibri" pitchFamily="34" charset="0"/>
            </a:endParaRPr>
          </a:p>
        </p:txBody>
      </p:sp>
      <p:pic>
        <p:nvPicPr>
          <p:cNvPr id="5144" name="Picture 24" descr="Nuance-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551058" y="2751638"/>
            <a:ext cx="26162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12"/>
          <p:cNvSpPr>
            <a:spLocks noChangeArrowheads="1"/>
          </p:cNvSpPr>
          <p:nvPr/>
        </p:nvSpPr>
        <p:spPr bwMode="gray">
          <a:xfrm>
            <a:off x="6237179" y="5503755"/>
            <a:ext cx="2584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0" tIns="0" rIns="0" bIns="0" anchor="ctr">
            <a:spAutoFit/>
          </a:bodyPr>
          <a:lstStyle/>
          <a:p>
            <a:pPr algn="l" defTabSz="1019175"/>
            <a:r>
              <a:rPr lang="en-US" sz="1400" dirty="0" smtClean="0">
                <a:latin typeface="Calibri" pitchFamily="34" charset="0"/>
                <a:cs typeface="Calibri" pitchFamily="34" charset="0"/>
              </a:rPr>
              <a:t>Options for On-Demand, On-Premise and embedded solutions</a:t>
            </a:r>
            <a:endParaRPr lang="en-US" sz="1400" dirty="0">
              <a:latin typeface="Calibri" pitchFamily="34" charset="0"/>
              <a:cs typeface="Calibri" pitchFamily="34" charset="0"/>
            </a:endParaRPr>
          </a:p>
        </p:txBody>
      </p:sp>
      <p:sp>
        <p:nvSpPr>
          <p:cNvPr id="39" name="Rectangle 12"/>
          <p:cNvSpPr>
            <a:spLocks noChangeArrowheads="1"/>
          </p:cNvSpPr>
          <p:nvPr/>
        </p:nvSpPr>
        <p:spPr bwMode="gray">
          <a:xfrm>
            <a:off x="6454590" y="3369328"/>
            <a:ext cx="25847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0" tIns="0" rIns="0" bIns="0" anchor="ctr">
            <a:spAutoFit/>
          </a:bodyPr>
          <a:lstStyle/>
          <a:p>
            <a:pPr marL="285750" indent="-285750" algn="l" defTabSz="1019175">
              <a:buFont typeface="Arial" pitchFamily="34" charset="0"/>
              <a:buChar char="•"/>
            </a:pPr>
            <a:r>
              <a:rPr lang="en-US" sz="1400" dirty="0" smtClean="0">
                <a:latin typeface="Calibri" pitchFamily="34" charset="0"/>
                <a:cs typeface="Calibri" pitchFamily="34" charset="0"/>
              </a:rPr>
              <a:t>TTS supports 60+ languages</a:t>
            </a:r>
          </a:p>
          <a:p>
            <a:pPr marL="285750" indent="-285750" algn="l" defTabSz="1019175">
              <a:buFont typeface="Arial" pitchFamily="34" charset="0"/>
              <a:buChar char="•"/>
            </a:pPr>
            <a:r>
              <a:rPr lang="en-US" sz="1400" dirty="0" smtClean="0">
                <a:latin typeface="Calibri" pitchFamily="34" charset="0"/>
                <a:cs typeface="Calibri" pitchFamily="34" charset="0"/>
              </a:rPr>
              <a:t>ASR supports 70+ languages</a:t>
            </a:r>
          </a:p>
          <a:p>
            <a:pPr marL="285750" indent="-285750" algn="l" defTabSz="1019175">
              <a:buFont typeface="Arial" pitchFamily="34" charset="0"/>
              <a:buChar char="•"/>
            </a:pPr>
            <a:r>
              <a:rPr lang="en-US" sz="1400" dirty="0" smtClean="0">
                <a:latin typeface="Calibri" pitchFamily="34" charset="0"/>
                <a:cs typeface="Calibri" pitchFamily="34" charset="0"/>
              </a:rPr>
              <a:t>Dragon Dictation</a:t>
            </a:r>
            <a:endParaRPr lang="en-US" sz="1400" dirty="0">
              <a:latin typeface="Calibri" pitchFamily="34" charset="0"/>
              <a:cs typeface="Calibri" pitchFamily="34" charset="0"/>
            </a:endParaRPr>
          </a:p>
        </p:txBody>
      </p:sp>
      <p:sp>
        <p:nvSpPr>
          <p:cNvPr id="40" name="Rectangle 12"/>
          <p:cNvSpPr>
            <a:spLocks noChangeArrowheads="1"/>
          </p:cNvSpPr>
          <p:nvPr/>
        </p:nvSpPr>
        <p:spPr bwMode="gray">
          <a:xfrm>
            <a:off x="6389579" y="2313216"/>
            <a:ext cx="25847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0" tIns="0" rIns="0" bIns="0" anchor="ctr">
            <a:spAutoFit/>
          </a:bodyPr>
          <a:lstStyle/>
          <a:p>
            <a:pPr marL="285750" indent="-285750" algn="l" defTabSz="1019175">
              <a:buFont typeface="Arial" pitchFamily="34" charset="0"/>
              <a:buChar char="•"/>
            </a:pPr>
            <a:r>
              <a:rPr lang="en-US" sz="1400" dirty="0" smtClean="0">
                <a:latin typeface="Calibri" pitchFamily="34" charset="0"/>
                <a:cs typeface="Calibri" pitchFamily="34" charset="0"/>
              </a:rPr>
              <a:t>Customer Care</a:t>
            </a:r>
          </a:p>
          <a:p>
            <a:pPr marL="285750" indent="-285750" algn="l" defTabSz="1019175">
              <a:buFont typeface="Arial" pitchFamily="34" charset="0"/>
              <a:buChar char="•"/>
            </a:pPr>
            <a:r>
              <a:rPr lang="en-US" sz="1400" dirty="0" smtClean="0">
                <a:latin typeface="Calibri" pitchFamily="34" charset="0"/>
                <a:cs typeface="Calibri" pitchFamily="34" charset="0"/>
              </a:rPr>
              <a:t>Information/Entertainment</a:t>
            </a:r>
          </a:p>
          <a:p>
            <a:pPr marL="285750" indent="-285750" algn="l" defTabSz="1019175">
              <a:buFont typeface="Arial" pitchFamily="34" charset="0"/>
              <a:buChar char="•"/>
            </a:pPr>
            <a:r>
              <a:rPr lang="en-US" sz="1400" dirty="0" smtClean="0">
                <a:latin typeface="Calibri" pitchFamily="34" charset="0"/>
                <a:cs typeface="Calibri" pitchFamily="34" charset="0"/>
              </a:rPr>
              <a:t>Mobile Devices/Embedded</a:t>
            </a:r>
            <a:endParaRPr lang="en-US" sz="1400" dirty="0">
              <a:latin typeface="Calibri" pitchFamily="34" charset="0"/>
              <a:cs typeface="Calibri" pitchFamily="34" charset="0"/>
            </a:endParaRPr>
          </a:p>
        </p:txBody>
      </p:sp>
      <p:sp>
        <p:nvSpPr>
          <p:cNvPr id="41" name="Rectangle 12"/>
          <p:cNvSpPr>
            <a:spLocks noChangeArrowheads="1"/>
          </p:cNvSpPr>
          <p:nvPr/>
        </p:nvSpPr>
        <p:spPr bwMode="gray">
          <a:xfrm>
            <a:off x="6245117" y="1373688"/>
            <a:ext cx="25847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0" tIns="0" rIns="0" bIns="0" anchor="ctr">
            <a:spAutoFit/>
          </a:bodyPr>
          <a:lstStyle/>
          <a:p>
            <a:pPr marL="285750" indent="-285750" algn="l" defTabSz="1019175">
              <a:buFont typeface="Arial" pitchFamily="34" charset="0"/>
              <a:buChar char="•"/>
            </a:pPr>
            <a:r>
              <a:rPr lang="en-US" sz="1400" dirty="0" smtClean="0">
                <a:latin typeface="Calibri" pitchFamily="34" charset="0"/>
                <a:cs typeface="Calibri" pitchFamily="34" charset="0"/>
              </a:rPr>
              <a:t>Speech recognition</a:t>
            </a:r>
          </a:p>
          <a:p>
            <a:pPr marL="285750" indent="-285750" algn="l" defTabSz="1019175">
              <a:buFont typeface="Arial" pitchFamily="34" charset="0"/>
              <a:buChar char="•"/>
            </a:pPr>
            <a:r>
              <a:rPr lang="en-US" sz="1400" dirty="0" smtClean="0">
                <a:latin typeface="Calibri" pitchFamily="34" charset="0"/>
                <a:cs typeface="Calibri" pitchFamily="34" charset="0"/>
              </a:rPr>
              <a:t>Text to speech</a:t>
            </a:r>
          </a:p>
          <a:p>
            <a:pPr marL="285750" indent="-285750" algn="l" defTabSz="1019175">
              <a:buFont typeface="Arial" pitchFamily="34" charset="0"/>
              <a:buChar char="•"/>
            </a:pPr>
            <a:r>
              <a:rPr lang="en-US" sz="1400" dirty="0" smtClean="0">
                <a:latin typeface="Calibri" pitchFamily="34" charset="0"/>
                <a:cs typeface="Calibri" pitchFamily="34" charset="0"/>
              </a:rPr>
              <a:t>Voice Biometric</a:t>
            </a:r>
          </a:p>
        </p:txBody>
      </p:sp>
      <p:sp>
        <p:nvSpPr>
          <p:cNvPr id="42" name="Rectangle 12"/>
          <p:cNvSpPr>
            <a:spLocks noChangeArrowheads="1"/>
          </p:cNvSpPr>
          <p:nvPr/>
        </p:nvSpPr>
        <p:spPr bwMode="gray">
          <a:xfrm>
            <a:off x="6397517" y="4378716"/>
            <a:ext cx="25847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0" tIns="0" rIns="0" bIns="0" anchor="ctr">
            <a:spAutoFit/>
          </a:bodyPr>
          <a:lstStyle/>
          <a:p>
            <a:pPr marL="285750" indent="-285750" algn="l" defTabSz="1019175">
              <a:buFont typeface="Arial" pitchFamily="34" charset="0"/>
              <a:buChar char="•"/>
            </a:pPr>
            <a:r>
              <a:rPr lang="en-US" sz="1400" dirty="0" smtClean="0">
                <a:latin typeface="Calibri" pitchFamily="34" charset="0"/>
                <a:cs typeface="Calibri" pitchFamily="34" charset="0"/>
              </a:rPr>
              <a:t>R&amp;D centers in India </a:t>
            </a:r>
          </a:p>
          <a:p>
            <a:pPr marL="285750" indent="-285750" algn="l" defTabSz="1019175">
              <a:buFont typeface="Arial" pitchFamily="34" charset="0"/>
              <a:buChar char="•"/>
            </a:pPr>
            <a:r>
              <a:rPr lang="en-US" sz="1400" dirty="0" smtClean="0">
                <a:latin typeface="Calibri" pitchFamily="34" charset="0"/>
                <a:cs typeface="Calibri" pitchFamily="34" charset="0"/>
              </a:rPr>
              <a:t>Speech Scientists</a:t>
            </a:r>
          </a:p>
          <a:p>
            <a:pPr marL="285750" indent="-285750" algn="l" defTabSz="1019175">
              <a:buFont typeface="Arial" pitchFamily="34" charset="0"/>
              <a:buChar char="•"/>
            </a:pPr>
            <a:r>
              <a:rPr lang="en-US" sz="1400" dirty="0" smtClean="0">
                <a:latin typeface="Calibri" pitchFamily="34" charset="0"/>
                <a:cs typeface="Calibri" pitchFamily="34" charset="0"/>
              </a:rPr>
              <a:t>UI Designers</a:t>
            </a:r>
          </a:p>
        </p:txBody>
      </p:sp>
    </p:spTree>
    <p:extLst>
      <p:ext uri="{BB962C8B-B14F-4D97-AF65-F5344CB8AC3E}">
        <p14:creationId xmlns:p14="http://schemas.microsoft.com/office/powerpoint/2010/main" val="164363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02119"/>
                                        </p:tgtEl>
                                        <p:attrNameLst>
                                          <p:attrName>style.visibility</p:attrName>
                                        </p:attrNameLst>
                                      </p:cBhvr>
                                      <p:to>
                                        <p:strVal val="visible"/>
                                      </p:to>
                                    </p:set>
                                    <p:anim calcmode="lin" valueType="num">
                                      <p:cBhvr additive="base">
                                        <p:cTn id="7" dur="1000" fill="hold"/>
                                        <p:tgtEl>
                                          <p:spTgt spid="602119"/>
                                        </p:tgtEl>
                                        <p:attrNameLst>
                                          <p:attrName>ppt_x</p:attrName>
                                        </p:attrNameLst>
                                      </p:cBhvr>
                                      <p:tavLst>
                                        <p:tav tm="0">
                                          <p:val>
                                            <p:strVal val="0-#ppt_w/2"/>
                                          </p:val>
                                        </p:tav>
                                        <p:tav tm="100000">
                                          <p:val>
                                            <p:strVal val="#ppt_x"/>
                                          </p:val>
                                        </p:tav>
                                      </p:tavLst>
                                    </p:anim>
                                    <p:anim calcmode="lin" valueType="num">
                                      <p:cBhvr additive="base">
                                        <p:cTn id="8" dur="1000" fill="hold"/>
                                        <p:tgtEl>
                                          <p:spTgt spid="6021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602121"/>
                                        </p:tgtEl>
                                        <p:attrNameLst>
                                          <p:attrName>style.visibility</p:attrName>
                                        </p:attrNameLst>
                                      </p:cBhvr>
                                      <p:to>
                                        <p:strVal val="visible"/>
                                      </p:to>
                                    </p:set>
                                    <p:anim calcmode="lin" valueType="num">
                                      <p:cBhvr additive="base">
                                        <p:cTn id="12" dur="1000" fill="hold"/>
                                        <p:tgtEl>
                                          <p:spTgt spid="602121"/>
                                        </p:tgtEl>
                                        <p:attrNameLst>
                                          <p:attrName>ppt_x</p:attrName>
                                        </p:attrNameLst>
                                      </p:cBhvr>
                                      <p:tavLst>
                                        <p:tav tm="0">
                                          <p:val>
                                            <p:strVal val="0-#ppt_w/2"/>
                                          </p:val>
                                        </p:tav>
                                        <p:tav tm="100000">
                                          <p:val>
                                            <p:strVal val="#ppt_x"/>
                                          </p:val>
                                        </p:tav>
                                      </p:tavLst>
                                    </p:anim>
                                    <p:anim calcmode="lin" valueType="num">
                                      <p:cBhvr additive="base">
                                        <p:cTn id="13" dur="1000" fill="hold"/>
                                        <p:tgtEl>
                                          <p:spTgt spid="60212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602123"/>
                                        </p:tgtEl>
                                        <p:attrNameLst>
                                          <p:attrName>style.visibility</p:attrName>
                                        </p:attrNameLst>
                                      </p:cBhvr>
                                      <p:to>
                                        <p:strVal val="visible"/>
                                      </p:to>
                                    </p:set>
                                    <p:anim calcmode="lin" valueType="num">
                                      <p:cBhvr additive="base">
                                        <p:cTn id="17" dur="1000" fill="hold"/>
                                        <p:tgtEl>
                                          <p:spTgt spid="602123"/>
                                        </p:tgtEl>
                                        <p:attrNameLst>
                                          <p:attrName>ppt_x</p:attrName>
                                        </p:attrNameLst>
                                      </p:cBhvr>
                                      <p:tavLst>
                                        <p:tav tm="0">
                                          <p:val>
                                            <p:strVal val="0-#ppt_w/2"/>
                                          </p:val>
                                        </p:tav>
                                        <p:tav tm="100000">
                                          <p:val>
                                            <p:strVal val="#ppt_x"/>
                                          </p:val>
                                        </p:tav>
                                      </p:tavLst>
                                    </p:anim>
                                    <p:anim calcmode="lin" valueType="num">
                                      <p:cBhvr additive="base">
                                        <p:cTn id="18" dur="1000" fill="hold"/>
                                        <p:tgtEl>
                                          <p:spTgt spid="602123"/>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602126"/>
                                        </p:tgtEl>
                                        <p:attrNameLst>
                                          <p:attrName>style.visibility</p:attrName>
                                        </p:attrNameLst>
                                      </p:cBhvr>
                                      <p:to>
                                        <p:strVal val="visible"/>
                                      </p:to>
                                    </p:set>
                                    <p:anim calcmode="lin" valueType="num">
                                      <p:cBhvr additive="base">
                                        <p:cTn id="22" dur="1000" fill="hold"/>
                                        <p:tgtEl>
                                          <p:spTgt spid="602126"/>
                                        </p:tgtEl>
                                        <p:attrNameLst>
                                          <p:attrName>ppt_x</p:attrName>
                                        </p:attrNameLst>
                                      </p:cBhvr>
                                      <p:tavLst>
                                        <p:tav tm="0">
                                          <p:val>
                                            <p:strVal val="0-#ppt_w/2"/>
                                          </p:val>
                                        </p:tav>
                                        <p:tav tm="100000">
                                          <p:val>
                                            <p:strVal val="#ppt_x"/>
                                          </p:val>
                                        </p:tav>
                                      </p:tavLst>
                                    </p:anim>
                                    <p:anim calcmode="lin" valueType="num">
                                      <p:cBhvr additive="base">
                                        <p:cTn id="23" dur="1000" fill="hold"/>
                                        <p:tgtEl>
                                          <p:spTgt spid="602126"/>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602125"/>
                                        </p:tgtEl>
                                        <p:attrNameLst>
                                          <p:attrName>style.visibility</p:attrName>
                                        </p:attrNameLst>
                                      </p:cBhvr>
                                      <p:to>
                                        <p:strVal val="visible"/>
                                      </p:to>
                                    </p:set>
                                    <p:anim calcmode="lin" valueType="num">
                                      <p:cBhvr additive="base">
                                        <p:cTn id="27" dur="1000" fill="hold"/>
                                        <p:tgtEl>
                                          <p:spTgt spid="602125"/>
                                        </p:tgtEl>
                                        <p:attrNameLst>
                                          <p:attrName>ppt_x</p:attrName>
                                        </p:attrNameLst>
                                      </p:cBhvr>
                                      <p:tavLst>
                                        <p:tav tm="0">
                                          <p:val>
                                            <p:strVal val="0-#ppt_w/2"/>
                                          </p:val>
                                        </p:tav>
                                        <p:tav tm="100000">
                                          <p:val>
                                            <p:strVal val="#ppt_x"/>
                                          </p:val>
                                        </p:tav>
                                      </p:tavLst>
                                    </p:anim>
                                    <p:anim calcmode="lin" valueType="num">
                                      <p:cBhvr additive="base">
                                        <p:cTn id="28" dur="1000" fill="hold"/>
                                        <p:tgtEl>
                                          <p:spTgt spid="602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9" grpId="0" animBg="1"/>
      <p:bldP spid="602121" grpId="0" animBg="1"/>
      <p:bldP spid="602123" grpId="0" animBg="1"/>
      <p:bldP spid="602125" grpId="0" animBg="1"/>
      <p:bldP spid="6021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Freeform 7"/>
          <p:cNvSpPr>
            <a:spLocks/>
          </p:cNvSpPr>
          <p:nvPr/>
        </p:nvSpPr>
        <p:spPr bwMode="auto">
          <a:xfrm>
            <a:off x="3175" y="939612"/>
            <a:ext cx="9144000" cy="1150938"/>
          </a:xfrm>
          <a:custGeom>
            <a:avLst/>
            <a:gdLst>
              <a:gd name="T0" fmla="*/ 2147483647 w 2881"/>
              <a:gd name="T1" fmla="*/ 2147483647 h 363"/>
              <a:gd name="T2" fmla="*/ 2147483647 w 2881"/>
              <a:gd name="T3" fmla="*/ 0 h 363"/>
              <a:gd name="T4" fmla="*/ 0 w 2881"/>
              <a:gd name="T5" fmla="*/ 0 h 363"/>
              <a:gd name="T6" fmla="*/ 0 w 2881"/>
              <a:gd name="T7" fmla="*/ 2147483647 h 363"/>
              <a:gd name="T8" fmla="*/ 2147483647 w 2881"/>
              <a:gd name="T9" fmla="*/ 2147483647 h 363"/>
              <a:gd name="T10" fmla="*/ 2147483647 w 2881"/>
              <a:gd name="T11" fmla="*/ 2147483647 h 363"/>
              <a:gd name="T12" fmla="*/ 0 60000 65536"/>
              <a:gd name="T13" fmla="*/ 0 60000 65536"/>
              <a:gd name="T14" fmla="*/ 0 60000 65536"/>
              <a:gd name="T15" fmla="*/ 0 60000 65536"/>
              <a:gd name="T16" fmla="*/ 0 60000 65536"/>
              <a:gd name="T17" fmla="*/ 0 60000 65536"/>
              <a:gd name="T18" fmla="*/ 0 w 2881"/>
              <a:gd name="T19" fmla="*/ 0 h 363"/>
              <a:gd name="T20" fmla="*/ 2881 w 2881"/>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2881" h="363">
                <a:moveTo>
                  <a:pt x="2881" y="112"/>
                </a:moveTo>
                <a:cubicBezTo>
                  <a:pt x="2881" y="112"/>
                  <a:pt x="2793" y="0"/>
                  <a:pt x="2574" y="0"/>
                </a:cubicBezTo>
                <a:cubicBezTo>
                  <a:pt x="2354" y="0"/>
                  <a:pt x="0" y="0"/>
                  <a:pt x="0" y="0"/>
                </a:cubicBezTo>
                <a:cubicBezTo>
                  <a:pt x="0" y="192"/>
                  <a:pt x="0" y="363"/>
                  <a:pt x="0" y="363"/>
                </a:cubicBezTo>
                <a:cubicBezTo>
                  <a:pt x="2881" y="363"/>
                  <a:pt x="2881" y="363"/>
                  <a:pt x="2881" y="363"/>
                </a:cubicBezTo>
                <a:cubicBezTo>
                  <a:pt x="2881" y="112"/>
                  <a:pt x="2881" y="112"/>
                  <a:pt x="2881" y="112"/>
                </a:cubicBezTo>
                <a:close/>
              </a:path>
            </a:pathLst>
          </a:custGeom>
          <a:gradFill rotWithShape="1">
            <a:gsLst>
              <a:gs pos="0">
                <a:srgbClr val="F7B100"/>
              </a:gs>
              <a:gs pos="100000">
                <a:srgbClr val="9D7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62" name="Rectangle 9"/>
          <p:cNvSpPr>
            <a:spLocks noChangeArrowheads="1"/>
          </p:cNvSpPr>
          <p:nvPr/>
        </p:nvSpPr>
        <p:spPr bwMode="auto">
          <a:xfrm>
            <a:off x="1566863" y="1074198"/>
            <a:ext cx="7199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spcBef>
                <a:spcPct val="20000"/>
              </a:spcBef>
              <a:spcAft>
                <a:spcPct val="20000"/>
              </a:spcAft>
              <a:buClr>
                <a:schemeClr val="hlink"/>
              </a:buClr>
            </a:pPr>
            <a:r>
              <a:rPr lang="en-US" sz="2400" dirty="0">
                <a:solidFill>
                  <a:schemeClr val="bg1"/>
                </a:solidFill>
                <a:latin typeface="Calibri" pitchFamily="34" charset="0"/>
                <a:cs typeface="Calibri" pitchFamily="34" charset="0"/>
              </a:rPr>
              <a:t>Nuance </a:t>
            </a:r>
            <a:r>
              <a:rPr lang="en-US" sz="2400" dirty="0" smtClean="0">
                <a:solidFill>
                  <a:schemeClr val="bg1"/>
                </a:solidFill>
                <a:latin typeface="Calibri" pitchFamily="34" charset="0"/>
                <a:cs typeface="Calibri" pitchFamily="34" charset="0"/>
              </a:rPr>
              <a:t>Speech Offerings</a:t>
            </a:r>
            <a:r>
              <a:rPr lang="en-US" sz="2400" dirty="0">
                <a:solidFill>
                  <a:schemeClr val="bg1"/>
                </a:solidFill>
                <a:latin typeface="Calibri" pitchFamily="34" charset="0"/>
                <a:cs typeface="Calibri" pitchFamily="34" charset="0"/>
              </a:rPr>
              <a:t/>
            </a:r>
            <a:br>
              <a:rPr lang="en-US" sz="2400" dirty="0">
                <a:solidFill>
                  <a:schemeClr val="bg1"/>
                </a:solidFill>
                <a:latin typeface="Calibri" pitchFamily="34" charset="0"/>
                <a:cs typeface="Calibri" pitchFamily="34" charset="0"/>
              </a:rPr>
            </a:br>
            <a:r>
              <a:rPr lang="en-US" sz="1800" dirty="0">
                <a:solidFill>
                  <a:schemeClr val="bg1"/>
                </a:solidFill>
                <a:latin typeface="Calibri" pitchFamily="34" charset="0"/>
                <a:cs typeface="Calibri" pitchFamily="34" charset="0"/>
              </a:rPr>
              <a:t>A portfolio of products that improve Discovery, Accessibility, Connectivity, and Simplicity for </a:t>
            </a:r>
            <a:r>
              <a:rPr lang="en-US" sz="1800" dirty="0" smtClean="0">
                <a:solidFill>
                  <a:schemeClr val="bg1"/>
                </a:solidFill>
                <a:latin typeface="Calibri" pitchFamily="34" charset="0"/>
                <a:cs typeface="Calibri" pitchFamily="34" charset="0"/>
              </a:rPr>
              <a:t>mobile </a:t>
            </a:r>
            <a:r>
              <a:rPr lang="en-US" sz="1800" dirty="0">
                <a:solidFill>
                  <a:schemeClr val="bg1"/>
                </a:solidFill>
                <a:latin typeface="Calibri" pitchFamily="34" charset="0"/>
                <a:cs typeface="Calibri" pitchFamily="34" charset="0"/>
              </a:rPr>
              <a:t>customers</a:t>
            </a:r>
          </a:p>
        </p:txBody>
      </p:sp>
      <p:sp>
        <p:nvSpPr>
          <p:cNvPr id="57" name="Oval 56"/>
          <p:cNvSpPr/>
          <p:nvPr/>
        </p:nvSpPr>
        <p:spPr>
          <a:xfrm>
            <a:off x="211138" y="456426"/>
            <a:ext cx="1246187" cy="1246187"/>
          </a:xfrm>
          <a:prstGeom prst="ellipse">
            <a:avLst/>
          </a:prstGeom>
          <a:blipFill>
            <a:blip r:embed="rId3"/>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4" name="Picture 52"/>
          <p:cNvPicPr>
            <a:picLocks noChangeAspect="1" noChangeArrowheads="1"/>
          </p:cNvPicPr>
          <p:nvPr/>
        </p:nvPicPr>
        <p:blipFill>
          <a:blip r:embed="rId4">
            <a:extLst>
              <a:ext uri="{28A0092B-C50C-407E-A947-70E740481C1C}">
                <a14:useLocalDpi xmlns:a14="http://schemas.microsoft.com/office/drawing/2010/main" val="0"/>
              </a:ext>
            </a:extLst>
          </a:blip>
          <a:srcRect t="48314"/>
          <a:stretch>
            <a:fillRect/>
          </a:stretch>
        </p:blipFill>
        <p:spPr bwMode="auto">
          <a:xfrm>
            <a:off x="-8568" y="2090187"/>
            <a:ext cx="91471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217880" y="2411515"/>
            <a:ext cx="2813159" cy="3513295"/>
            <a:chOff x="217880" y="2411516"/>
            <a:chExt cx="2813159" cy="3085408"/>
          </a:xfrm>
        </p:grpSpPr>
        <p:grpSp>
          <p:nvGrpSpPr>
            <p:cNvPr id="120" name="Group 77"/>
            <p:cNvGrpSpPr>
              <a:grpSpLocks/>
            </p:cNvGrpSpPr>
            <p:nvPr/>
          </p:nvGrpSpPr>
          <p:grpSpPr bwMode="auto">
            <a:xfrm>
              <a:off x="217880" y="2411516"/>
              <a:ext cx="2387534" cy="3085408"/>
              <a:chOff x="207" y="2000"/>
              <a:chExt cx="1126" cy="1406"/>
            </a:xfrm>
          </p:grpSpPr>
          <p:pic>
            <p:nvPicPr>
              <p:cNvPr id="121" name="Picture 24"/>
              <p:cNvPicPr>
                <a:picLocks noChangeAspect="1" noChangeArrowheads="1"/>
              </p:cNvPicPr>
              <p:nvPr/>
            </p:nvPicPr>
            <p:blipFill>
              <a:blip r:embed="rId4">
                <a:lum bright="20000"/>
                <a:extLst>
                  <a:ext uri="{28A0092B-C50C-407E-A947-70E740481C1C}">
                    <a14:useLocalDpi xmlns:a14="http://schemas.microsoft.com/office/drawing/2010/main" val="0"/>
                  </a:ext>
                </a:extLst>
              </a:blip>
              <a:srcRect t="48454"/>
              <a:stretch>
                <a:fillRect/>
              </a:stretch>
            </p:blipFill>
            <p:spPr bwMode="auto">
              <a:xfrm>
                <a:off x="208" y="3356"/>
                <a:ext cx="102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12"/>
              <p:cNvSpPr>
                <a:spLocks noChangeArrowheads="1"/>
              </p:cNvSpPr>
              <p:nvPr/>
            </p:nvSpPr>
            <p:spPr bwMode="auto">
              <a:xfrm>
                <a:off x="216" y="2000"/>
                <a:ext cx="1036" cy="1352"/>
              </a:xfrm>
              <a:prstGeom prst="rect">
                <a:avLst/>
              </a:prstGeom>
              <a:solidFill>
                <a:schemeClr val="bg1"/>
              </a:solidFill>
              <a:ln w="9525" algn="ctr">
                <a:solidFill>
                  <a:srgbClr val="C0C0C0">
                    <a:alpha val="50195"/>
                  </a:srgbClr>
                </a:solidFill>
                <a:miter lim="800000"/>
                <a:headEnd/>
                <a:tailEnd/>
              </a:ln>
            </p:spPr>
            <p:txBody>
              <a:bodyPr/>
              <a:lstStyle/>
              <a:p>
                <a:endParaRPr lang="en-US" dirty="0"/>
              </a:p>
            </p:txBody>
          </p:sp>
          <p:sp>
            <p:nvSpPr>
              <p:cNvPr id="123" name="Rectangle 1371"/>
              <p:cNvSpPr>
                <a:spLocks noChangeArrowheads="1"/>
              </p:cNvSpPr>
              <p:nvPr/>
            </p:nvSpPr>
            <p:spPr bwMode="auto">
              <a:xfrm>
                <a:off x="207" y="2088"/>
                <a:ext cx="1057" cy="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9144" rIns="9144" bIns="9144">
                <a:spAutoFit/>
              </a:bodyPr>
              <a:lstStyle/>
              <a:p>
                <a:r>
                  <a:rPr lang="en-US" sz="1800" dirty="0" smtClean="0">
                    <a:solidFill>
                      <a:schemeClr val="accent2"/>
                    </a:solidFill>
                    <a:latin typeface="Calibri" pitchFamily="34" charset="0"/>
                    <a:cs typeface="Calibri" pitchFamily="34" charset="0"/>
                  </a:rPr>
                  <a:t>Automatic Speech Recognition</a:t>
                </a:r>
                <a:endParaRPr lang="en-US" sz="2000" dirty="0">
                  <a:solidFill>
                    <a:schemeClr val="accent2"/>
                  </a:solidFill>
                  <a:latin typeface="Calibri" pitchFamily="34" charset="0"/>
                  <a:cs typeface="Calibri" pitchFamily="34" charset="0"/>
                </a:endParaRPr>
              </a:p>
              <a:p>
                <a:endParaRPr lang="en-US" sz="1600" i="1" dirty="0" smtClean="0">
                  <a:solidFill>
                    <a:schemeClr val="tx1"/>
                  </a:solidFill>
                  <a:latin typeface="Calibri" pitchFamily="34" charset="0"/>
                  <a:cs typeface="Calibri" pitchFamily="34" charset="0"/>
                </a:endParaRPr>
              </a:p>
              <a:p>
                <a:r>
                  <a:rPr lang="en-US" sz="1600" i="1" dirty="0" smtClean="0">
                    <a:solidFill>
                      <a:schemeClr val="tx1"/>
                    </a:solidFill>
                    <a:latin typeface="Calibri" pitchFamily="34" charset="0"/>
                    <a:cs typeface="Calibri" pitchFamily="34" charset="0"/>
                  </a:rPr>
                  <a:t>Speech-enable your apps to improve ease of use and content discovery.</a:t>
                </a:r>
              </a:p>
              <a:p>
                <a:endParaRPr lang="en-US" sz="1600" i="1" dirty="0">
                  <a:solidFill>
                    <a:schemeClr val="tx1"/>
                  </a:solidFill>
                  <a:latin typeface="Calibri" pitchFamily="34" charset="0"/>
                  <a:cs typeface="Calibri" pitchFamily="34" charset="0"/>
                </a:endParaRPr>
              </a:p>
              <a:p>
                <a:r>
                  <a:rPr lang="en-US" sz="1600" i="1" dirty="0" smtClean="0">
                    <a:solidFill>
                      <a:schemeClr val="tx1"/>
                    </a:solidFill>
                    <a:latin typeface="Calibri" pitchFamily="34" charset="0"/>
                    <a:cs typeface="Calibri" pitchFamily="34" charset="0"/>
                  </a:rPr>
                  <a:t>Deployment in 70+ languages </a:t>
                </a:r>
              </a:p>
              <a:p>
                <a:endParaRPr lang="en-US" sz="1600" i="1" dirty="0">
                  <a:solidFill>
                    <a:schemeClr val="tx1"/>
                  </a:solidFill>
                  <a:latin typeface="Calibri" pitchFamily="34" charset="0"/>
                  <a:cs typeface="Calibri" pitchFamily="34" charset="0"/>
                </a:endParaRPr>
              </a:p>
              <a:p>
                <a:r>
                  <a:rPr lang="en-US" sz="1600" i="1" dirty="0" smtClean="0">
                    <a:solidFill>
                      <a:schemeClr val="accent6"/>
                    </a:solidFill>
                    <a:latin typeface="Calibri" pitchFamily="34" charset="0"/>
                    <a:cs typeface="Calibri" pitchFamily="34" charset="0"/>
                  </a:rPr>
                  <a:t>Support 14 Indian languages. </a:t>
                </a:r>
                <a:endParaRPr lang="en-US" sz="1600" i="1" dirty="0">
                  <a:solidFill>
                    <a:schemeClr val="accent6"/>
                  </a:solidFill>
                  <a:latin typeface="Calibri" pitchFamily="34" charset="0"/>
                  <a:cs typeface="Calibri" pitchFamily="34" charset="0"/>
                </a:endParaRPr>
              </a:p>
              <a:p>
                <a:endParaRPr lang="en-US" sz="1600" dirty="0">
                  <a:solidFill>
                    <a:srgbClr val="C88F00"/>
                  </a:solidFill>
                </a:endParaRPr>
              </a:p>
            </p:txBody>
          </p:sp>
          <p:sp>
            <p:nvSpPr>
              <p:cNvPr id="129" name="AutoShape 35"/>
              <p:cNvSpPr>
                <a:spLocks noChangeArrowheads="1"/>
              </p:cNvSpPr>
              <p:nvPr/>
            </p:nvSpPr>
            <p:spPr bwMode="auto">
              <a:xfrm rot="5400000">
                <a:off x="1109" y="2657"/>
                <a:ext cx="343" cy="10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37" name="Group 61"/>
            <p:cNvGrpSpPr>
              <a:grpSpLocks/>
            </p:cNvGrpSpPr>
            <p:nvPr/>
          </p:nvGrpSpPr>
          <p:grpSpPr bwMode="auto">
            <a:xfrm>
              <a:off x="2305049" y="3611080"/>
              <a:ext cx="725990" cy="733754"/>
              <a:chOff x="3063" y="1011"/>
              <a:chExt cx="1016" cy="1093"/>
            </a:xfrm>
          </p:grpSpPr>
          <p:sp>
            <p:nvSpPr>
              <p:cNvPr id="38" name="Oval 29"/>
              <p:cNvSpPr>
                <a:spLocks noChangeArrowheads="1"/>
              </p:cNvSpPr>
              <p:nvPr/>
            </p:nvSpPr>
            <p:spPr bwMode="gray">
              <a:xfrm>
                <a:off x="3092" y="1861"/>
                <a:ext cx="957" cy="243"/>
              </a:xfrm>
              <a:prstGeom prst="ellipse">
                <a:avLst/>
              </a:prstGeom>
              <a:gradFill rotWithShape="1">
                <a:gsLst>
                  <a:gs pos="0">
                    <a:schemeClr val="tx1">
                      <a:alpha val="74001"/>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dirty="0">
                  <a:latin typeface="Arial" charset="0"/>
                </a:endParaRPr>
              </a:p>
            </p:txBody>
          </p:sp>
          <p:grpSp>
            <p:nvGrpSpPr>
              <p:cNvPr id="39" name="Group 55"/>
              <p:cNvGrpSpPr>
                <a:grpSpLocks/>
              </p:cNvGrpSpPr>
              <p:nvPr/>
            </p:nvGrpSpPr>
            <p:grpSpPr bwMode="auto">
              <a:xfrm>
                <a:off x="3063" y="1011"/>
                <a:ext cx="1016" cy="1014"/>
                <a:chOff x="3063" y="1011"/>
                <a:chExt cx="1016" cy="1014"/>
              </a:xfrm>
            </p:grpSpPr>
            <p:sp>
              <p:nvSpPr>
                <p:cNvPr id="40" name="Oval 31"/>
                <p:cNvSpPr>
                  <a:spLocks noChangeArrowheads="1"/>
                </p:cNvSpPr>
                <p:nvPr/>
              </p:nvSpPr>
              <p:spPr bwMode="gray">
                <a:xfrm>
                  <a:off x="3063" y="1011"/>
                  <a:ext cx="1016" cy="1016"/>
                </a:xfrm>
                <a:prstGeom prst="ellipse">
                  <a:avLst/>
                </a:prstGeom>
                <a:gradFill rotWithShape="1">
                  <a:gsLst>
                    <a:gs pos="0">
                      <a:schemeClr val="accent2">
                        <a:gamma/>
                        <a:shade val="56078"/>
                        <a:invGamma/>
                      </a:schemeClr>
                    </a:gs>
                    <a:gs pos="50000">
                      <a:schemeClr val="accent2"/>
                    </a:gs>
                    <a:gs pos="100000">
                      <a:schemeClr val="accent2">
                        <a:gamma/>
                        <a:shade val="56078"/>
                        <a:invGamma/>
                      </a:schemeClr>
                    </a:gs>
                  </a:gsLst>
                  <a:lin ang="2700000" scaled="1"/>
                </a:gradFill>
                <a:ln w="9525" algn="ctr">
                  <a:noFill/>
                  <a:round/>
                  <a:headEnd/>
                  <a:tailEnd/>
                </a:ln>
                <a:effectLst/>
              </p:spPr>
              <p:txBody>
                <a:bodyPr vert="eaVert" lIns="0" tIns="0" rIns="0" bIns="0"/>
                <a:lstStyle/>
                <a:p>
                  <a:pPr>
                    <a:defRPr/>
                  </a:pPr>
                  <a:endParaRPr lang="en-US" dirty="0">
                    <a:latin typeface="Arial" charset="0"/>
                  </a:endParaRPr>
                </a:p>
              </p:txBody>
            </p:sp>
            <p:sp>
              <p:nvSpPr>
                <p:cNvPr id="41" name="Oval 32"/>
                <p:cNvSpPr>
                  <a:spLocks noChangeArrowheads="1"/>
                </p:cNvSpPr>
                <p:nvPr/>
              </p:nvSpPr>
              <p:spPr bwMode="gray">
                <a:xfrm>
                  <a:off x="3115" y="1065"/>
                  <a:ext cx="911" cy="905"/>
                </a:xfrm>
                <a:prstGeom prst="ellipse">
                  <a:avLst/>
                </a:prstGeom>
                <a:gradFill rotWithShape="1">
                  <a:gsLst>
                    <a:gs pos="0">
                      <a:schemeClr val="accent2">
                        <a:gamma/>
                        <a:shade val="56078"/>
                        <a:invGamma/>
                      </a:schemeClr>
                    </a:gs>
                    <a:gs pos="50000">
                      <a:schemeClr val="accent2"/>
                    </a:gs>
                    <a:gs pos="100000">
                      <a:schemeClr val="accent2">
                        <a:gamma/>
                        <a:shade val="56078"/>
                        <a:invGamma/>
                      </a:schemeClr>
                    </a:gs>
                  </a:gsLst>
                  <a:lin ang="18900000" scaled="1"/>
                </a:gradFill>
                <a:ln w="28575" algn="ctr">
                  <a:solidFill>
                    <a:srgbClr val="FFFFFF">
                      <a:alpha val="70000"/>
                    </a:srgbClr>
                  </a:solidFill>
                  <a:round/>
                  <a:headEnd/>
                  <a:tailEnd/>
                </a:ln>
                <a:effectLst/>
              </p:spPr>
              <p:txBody>
                <a:bodyPr vert="eaVert" lIns="0" tIns="0" rIns="0" bIns="0"/>
                <a:lstStyle/>
                <a:p>
                  <a:pPr>
                    <a:defRPr/>
                  </a:pPr>
                  <a:endParaRPr lang="en-US" dirty="0">
                    <a:latin typeface="Arial" charset="0"/>
                  </a:endParaRPr>
                </a:p>
              </p:txBody>
            </p:sp>
            <p:sp>
              <p:nvSpPr>
                <p:cNvPr id="42" name="WordArt 33"/>
                <p:cNvSpPr>
                  <a:spLocks noChangeArrowheads="1" noChangeShapeType="1" noTextEdit="1"/>
                </p:cNvSpPr>
                <p:nvPr/>
              </p:nvSpPr>
              <p:spPr bwMode="gray">
                <a:xfrm>
                  <a:off x="3275" y="1678"/>
                  <a:ext cx="592" cy="9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FFFF"/>
                      </a:solidFill>
                      <a:latin typeface="Arial Black"/>
                    </a:rPr>
                    <a:t>UNDERSTAND</a:t>
                  </a:r>
                </a:p>
              </p:txBody>
            </p:sp>
            <p:pic>
              <p:nvPicPr>
                <p:cNvPr id="43" name="Picture 34" descr="brain-icon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332" y="1150"/>
                  <a:ext cx="47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3" name="Group 2"/>
          <p:cNvGrpSpPr/>
          <p:nvPr/>
        </p:nvGrpSpPr>
        <p:grpSpPr>
          <a:xfrm>
            <a:off x="3140659" y="2446248"/>
            <a:ext cx="2896619" cy="3483511"/>
            <a:chOff x="3140659" y="2446248"/>
            <a:chExt cx="2896619" cy="3089798"/>
          </a:xfrm>
        </p:grpSpPr>
        <p:grpSp>
          <p:nvGrpSpPr>
            <p:cNvPr id="131" name="Group 78"/>
            <p:cNvGrpSpPr>
              <a:grpSpLocks/>
            </p:cNvGrpSpPr>
            <p:nvPr/>
          </p:nvGrpSpPr>
          <p:grpSpPr bwMode="auto">
            <a:xfrm>
              <a:off x="3140659" y="2446248"/>
              <a:ext cx="2428488" cy="3089798"/>
              <a:chOff x="1261" y="2000"/>
              <a:chExt cx="1136" cy="1408"/>
            </a:xfrm>
          </p:grpSpPr>
          <p:pic>
            <p:nvPicPr>
              <p:cNvPr id="132" name="Picture 24"/>
              <p:cNvPicPr>
                <a:picLocks noChangeAspect="1" noChangeArrowheads="1"/>
              </p:cNvPicPr>
              <p:nvPr/>
            </p:nvPicPr>
            <p:blipFill>
              <a:blip r:embed="rId4">
                <a:lum bright="20000"/>
                <a:extLst>
                  <a:ext uri="{28A0092B-C50C-407E-A947-70E740481C1C}">
                    <a14:useLocalDpi xmlns:a14="http://schemas.microsoft.com/office/drawing/2010/main" val="0"/>
                  </a:ext>
                </a:extLst>
              </a:blip>
              <a:srcRect t="48454"/>
              <a:stretch>
                <a:fillRect/>
              </a:stretch>
            </p:blipFill>
            <p:spPr bwMode="auto">
              <a:xfrm>
                <a:off x="1261" y="3356"/>
                <a:ext cx="102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Rectangle 13"/>
              <p:cNvSpPr>
                <a:spLocks noChangeArrowheads="1"/>
              </p:cNvSpPr>
              <p:nvPr/>
            </p:nvSpPr>
            <p:spPr bwMode="auto">
              <a:xfrm>
                <a:off x="1285" y="2000"/>
                <a:ext cx="1036" cy="1352"/>
              </a:xfrm>
              <a:prstGeom prst="rect">
                <a:avLst/>
              </a:prstGeom>
              <a:solidFill>
                <a:schemeClr val="bg1"/>
              </a:solidFill>
              <a:ln w="9525" algn="ctr">
                <a:solidFill>
                  <a:srgbClr val="C0C0C0">
                    <a:alpha val="50195"/>
                  </a:srgbClr>
                </a:solidFill>
                <a:miter lim="800000"/>
                <a:headEnd/>
                <a:tailEnd/>
              </a:ln>
            </p:spPr>
            <p:txBody>
              <a:bodyPr/>
              <a:lstStyle/>
              <a:p>
                <a:endParaRPr lang="en-US" dirty="0"/>
              </a:p>
            </p:txBody>
          </p:sp>
          <p:sp>
            <p:nvSpPr>
              <p:cNvPr id="134" name="Rectangle 1371"/>
              <p:cNvSpPr>
                <a:spLocks noChangeArrowheads="1"/>
              </p:cNvSpPr>
              <p:nvPr/>
            </p:nvSpPr>
            <p:spPr bwMode="auto">
              <a:xfrm>
                <a:off x="1290" y="2082"/>
                <a:ext cx="1002"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9144" rIns="9144" bIns="9144">
                <a:spAutoFit/>
              </a:bodyPr>
              <a:lstStyle/>
              <a:p>
                <a:r>
                  <a:rPr lang="en-US" sz="1800" dirty="0" smtClean="0">
                    <a:solidFill>
                      <a:schemeClr val="accent2"/>
                    </a:solidFill>
                    <a:latin typeface="Calibri" pitchFamily="34" charset="0"/>
                    <a:cs typeface="Calibri" pitchFamily="34" charset="0"/>
                  </a:rPr>
                  <a:t>Text To Speech</a:t>
                </a:r>
                <a:endParaRPr lang="en-US" sz="1800" dirty="0">
                  <a:solidFill>
                    <a:schemeClr val="accent2"/>
                  </a:solidFill>
                  <a:latin typeface="Calibri" pitchFamily="34" charset="0"/>
                  <a:cs typeface="Calibri" pitchFamily="34" charset="0"/>
                </a:endParaRPr>
              </a:p>
              <a:p>
                <a:endParaRPr lang="en-US" sz="1800" i="1" dirty="0">
                  <a:solidFill>
                    <a:srgbClr val="C88F00"/>
                  </a:solidFill>
                </a:endParaRPr>
              </a:p>
              <a:p>
                <a:r>
                  <a:rPr lang="en-US" sz="1600" i="1" dirty="0" smtClean="0">
                    <a:solidFill>
                      <a:schemeClr val="tx1"/>
                    </a:solidFill>
                    <a:latin typeface="Calibri" pitchFamily="34" charset="0"/>
                    <a:cs typeface="Calibri" pitchFamily="34" charset="0"/>
                  </a:rPr>
                  <a:t>Give your apps a voice </a:t>
                </a:r>
              </a:p>
              <a:p>
                <a:endParaRPr lang="en-US" sz="1600" i="1" dirty="0">
                  <a:solidFill>
                    <a:schemeClr val="tx1"/>
                  </a:solidFill>
                  <a:latin typeface="Calibri" pitchFamily="34" charset="0"/>
                  <a:cs typeface="Calibri" pitchFamily="34" charset="0"/>
                </a:endParaRPr>
              </a:p>
              <a:p>
                <a:r>
                  <a:rPr lang="en-US" sz="1600" i="1" dirty="0" smtClean="0">
                    <a:solidFill>
                      <a:schemeClr val="tx1"/>
                    </a:solidFill>
                    <a:latin typeface="Calibri" pitchFamily="34" charset="0"/>
                    <a:cs typeface="Calibri" pitchFamily="34" charset="0"/>
                  </a:rPr>
                  <a:t>Support for Indian English and Hindi.</a:t>
                </a:r>
              </a:p>
              <a:p>
                <a:endParaRPr lang="en-US" sz="1600" i="1" dirty="0">
                  <a:solidFill>
                    <a:schemeClr val="tx1"/>
                  </a:solidFill>
                  <a:latin typeface="Calibri" pitchFamily="34" charset="0"/>
                  <a:cs typeface="Calibri" pitchFamily="34" charset="0"/>
                </a:endParaRPr>
              </a:p>
              <a:p>
                <a:r>
                  <a:rPr lang="en-US" sz="1600" i="1" dirty="0" smtClean="0">
                    <a:solidFill>
                      <a:schemeClr val="tx1"/>
                    </a:solidFill>
                    <a:latin typeface="Calibri" pitchFamily="34" charset="0"/>
                    <a:cs typeface="Calibri" pitchFamily="34" charset="0"/>
                  </a:rPr>
                  <a:t>Four Regional language coming in FY’12</a:t>
                </a:r>
              </a:p>
              <a:p>
                <a:endParaRPr lang="en-US" sz="1600" i="1" dirty="0">
                  <a:solidFill>
                    <a:schemeClr val="tx1"/>
                  </a:solidFill>
                  <a:latin typeface="Calibri" pitchFamily="34" charset="0"/>
                  <a:cs typeface="Calibri" pitchFamily="34" charset="0"/>
                </a:endParaRPr>
              </a:p>
              <a:p>
                <a:r>
                  <a:rPr lang="en-US" sz="1600" i="1" dirty="0">
                    <a:solidFill>
                      <a:schemeClr val="accent6"/>
                    </a:solidFill>
                    <a:latin typeface="Calibri" pitchFamily="34" charset="0"/>
                    <a:cs typeface="Calibri" pitchFamily="34" charset="0"/>
                  </a:rPr>
                  <a:t>Support </a:t>
                </a:r>
                <a:r>
                  <a:rPr lang="en-US" sz="1600" i="1" dirty="0" smtClean="0">
                    <a:solidFill>
                      <a:schemeClr val="accent6"/>
                    </a:solidFill>
                    <a:latin typeface="Calibri" pitchFamily="34" charset="0"/>
                    <a:cs typeface="Calibri" pitchFamily="34" charset="0"/>
                  </a:rPr>
                  <a:t>for </a:t>
                </a:r>
                <a:r>
                  <a:rPr lang="en-US" sz="1600" i="1" dirty="0">
                    <a:solidFill>
                      <a:schemeClr val="accent6"/>
                    </a:solidFill>
                    <a:latin typeface="Calibri" pitchFamily="34" charset="0"/>
                    <a:cs typeface="Calibri" pitchFamily="34" charset="0"/>
                  </a:rPr>
                  <a:t>Indian </a:t>
                </a:r>
                <a:r>
                  <a:rPr lang="en-US" sz="1600" i="1" dirty="0" smtClean="0">
                    <a:solidFill>
                      <a:schemeClr val="accent6"/>
                    </a:solidFill>
                    <a:latin typeface="Calibri" pitchFamily="34" charset="0"/>
                    <a:cs typeface="Calibri" pitchFamily="34" charset="0"/>
                  </a:rPr>
                  <a:t>English and Hindi </a:t>
                </a:r>
                <a:endParaRPr lang="en-US" sz="1800" dirty="0">
                  <a:solidFill>
                    <a:srgbClr val="C88F00"/>
                  </a:solidFill>
                </a:endParaRPr>
              </a:p>
              <a:p>
                <a:endParaRPr lang="en-US" sz="1600" dirty="0">
                  <a:solidFill>
                    <a:srgbClr val="C88F00"/>
                  </a:solidFill>
                </a:endParaRPr>
              </a:p>
            </p:txBody>
          </p:sp>
          <p:sp>
            <p:nvSpPr>
              <p:cNvPr id="140" name="AutoShape 35"/>
              <p:cNvSpPr>
                <a:spLocks noChangeArrowheads="1"/>
              </p:cNvSpPr>
              <p:nvPr/>
            </p:nvSpPr>
            <p:spPr bwMode="auto">
              <a:xfrm rot="5400000">
                <a:off x="2173" y="2657"/>
                <a:ext cx="343" cy="10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44" name="Group 60"/>
            <p:cNvGrpSpPr>
              <a:grpSpLocks/>
            </p:cNvGrpSpPr>
            <p:nvPr/>
          </p:nvGrpSpPr>
          <p:grpSpPr bwMode="auto">
            <a:xfrm>
              <a:off x="5322693" y="3608334"/>
              <a:ext cx="714585" cy="749026"/>
              <a:chOff x="1684" y="1008"/>
              <a:chExt cx="1016" cy="1096"/>
            </a:xfrm>
          </p:grpSpPr>
          <p:sp>
            <p:nvSpPr>
              <p:cNvPr id="45" name="Oval 18"/>
              <p:cNvSpPr>
                <a:spLocks noChangeArrowheads="1"/>
              </p:cNvSpPr>
              <p:nvPr/>
            </p:nvSpPr>
            <p:spPr bwMode="gray">
              <a:xfrm>
                <a:off x="1713" y="1859"/>
                <a:ext cx="958" cy="245"/>
              </a:xfrm>
              <a:prstGeom prst="ellipse">
                <a:avLst/>
              </a:prstGeom>
              <a:gradFill rotWithShape="1">
                <a:gsLst>
                  <a:gs pos="0">
                    <a:schemeClr val="tx1">
                      <a:alpha val="74001"/>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dirty="0">
                  <a:latin typeface="Arial" charset="0"/>
                </a:endParaRPr>
              </a:p>
            </p:txBody>
          </p:sp>
          <p:grpSp>
            <p:nvGrpSpPr>
              <p:cNvPr id="46" name="Group 19"/>
              <p:cNvGrpSpPr>
                <a:grpSpLocks/>
              </p:cNvGrpSpPr>
              <p:nvPr/>
            </p:nvGrpSpPr>
            <p:grpSpPr bwMode="auto">
              <a:xfrm>
                <a:off x="1684" y="1008"/>
                <a:ext cx="1016" cy="1014"/>
                <a:chOff x="3053" y="1815"/>
                <a:chExt cx="1180" cy="1178"/>
              </a:xfrm>
            </p:grpSpPr>
            <p:grpSp>
              <p:nvGrpSpPr>
                <p:cNvPr id="47" name="Group 20"/>
                <p:cNvGrpSpPr>
                  <a:grpSpLocks/>
                </p:cNvGrpSpPr>
                <p:nvPr/>
              </p:nvGrpSpPr>
              <p:grpSpPr bwMode="auto">
                <a:xfrm>
                  <a:off x="3053" y="1815"/>
                  <a:ext cx="1180" cy="1178"/>
                  <a:chOff x="1748" y="1453"/>
                  <a:chExt cx="846" cy="844"/>
                </a:xfrm>
              </p:grpSpPr>
              <p:sp>
                <p:nvSpPr>
                  <p:cNvPr id="50" name="Oval 21"/>
                  <p:cNvSpPr>
                    <a:spLocks noChangeArrowheads="1"/>
                  </p:cNvSpPr>
                  <p:nvPr/>
                </p:nvSpPr>
                <p:spPr bwMode="gray">
                  <a:xfrm>
                    <a:off x="1748" y="1453"/>
                    <a:ext cx="846" cy="844"/>
                  </a:xfrm>
                  <a:prstGeom prst="ellipse">
                    <a:avLst/>
                  </a:prstGeom>
                  <a:gradFill rotWithShape="1">
                    <a:gsLst>
                      <a:gs pos="0">
                        <a:schemeClr val="hlink">
                          <a:gamma/>
                          <a:shade val="56078"/>
                          <a:invGamma/>
                        </a:schemeClr>
                      </a:gs>
                      <a:gs pos="50000">
                        <a:schemeClr val="hlink"/>
                      </a:gs>
                      <a:gs pos="100000">
                        <a:schemeClr val="hlink">
                          <a:gamma/>
                          <a:shade val="56078"/>
                          <a:invGamma/>
                        </a:schemeClr>
                      </a:gs>
                    </a:gsLst>
                    <a:lin ang="2700000" scaled="1"/>
                  </a:gradFill>
                  <a:ln w="9525" algn="ctr">
                    <a:noFill/>
                    <a:round/>
                    <a:headEnd/>
                    <a:tailEnd/>
                  </a:ln>
                  <a:effectLst/>
                </p:spPr>
                <p:txBody>
                  <a:bodyPr vert="eaVert" lIns="0" tIns="0" rIns="0" bIns="0"/>
                  <a:lstStyle/>
                  <a:p>
                    <a:pPr>
                      <a:defRPr/>
                    </a:pPr>
                    <a:endParaRPr lang="en-US" dirty="0">
                      <a:latin typeface="Arial" charset="0"/>
                    </a:endParaRPr>
                  </a:p>
                </p:txBody>
              </p:sp>
              <p:sp>
                <p:nvSpPr>
                  <p:cNvPr id="51" name="Oval 22"/>
                  <p:cNvSpPr>
                    <a:spLocks noChangeArrowheads="1"/>
                  </p:cNvSpPr>
                  <p:nvPr/>
                </p:nvSpPr>
                <p:spPr bwMode="gray">
                  <a:xfrm>
                    <a:off x="1792" y="1498"/>
                    <a:ext cx="759" cy="752"/>
                  </a:xfrm>
                  <a:prstGeom prst="ellipse">
                    <a:avLst/>
                  </a:prstGeom>
                  <a:gradFill rotWithShape="1">
                    <a:gsLst>
                      <a:gs pos="0">
                        <a:schemeClr val="hlink">
                          <a:gamma/>
                          <a:shade val="56078"/>
                          <a:invGamma/>
                        </a:schemeClr>
                      </a:gs>
                      <a:gs pos="50000">
                        <a:schemeClr val="hlink"/>
                      </a:gs>
                      <a:gs pos="100000">
                        <a:schemeClr val="hlink">
                          <a:gamma/>
                          <a:shade val="56078"/>
                          <a:invGamma/>
                        </a:schemeClr>
                      </a:gs>
                    </a:gsLst>
                    <a:lin ang="18900000" scaled="1"/>
                  </a:gradFill>
                  <a:ln w="28575" algn="ctr">
                    <a:solidFill>
                      <a:srgbClr val="FFFFFF">
                        <a:alpha val="70000"/>
                      </a:srgbClr>
                    </a:solidFill>
                    <a:round/>
                    <a:headEnd/>
                    <a:tailEnd/>
                  </a:ln>
                  <a:effectLst/>
                </p:spPr>
                <p:txBody>
                  <a:bodyPr vert="eaVert" lIns="0" tIns="0" rIns="0" bIns="0"/>
                  <a:lstStyle/>
                  <a:p>
                    <a:pPr>
                      <a:defRPr/>
                    </a:pPr>
                    <a:endParaRPr lang="en-US" dirty="0">
                      <a:latin typeface="Arial" charset="0"/>
                    </a:endParaRPr>
                  </a:p>
                </p:txBody>
              </p:sp>
            </p:grpSp>
            <p:sp>
              <p:nvSpPr>
                <p:cNvPr id="48" name="WordArt 23"/>
                <p:cNvSpPr>
                  <a:spLocks noChangeArrowheads="1" noChangeShapeType="1" noTextEdit="1"/>
                </p:cNvSpPr>
                <p:nvPr/>
              </p:nvSpPr>
              <p:spPr bwMode="gray">
                <a:xfrm>
                  <a:off x="3245" y="2590"/>
                  <a:ext cx="796" cy="11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FFFF"/>
                      </a:solidFill>
                      <a:latin typeface="Arial Black"/>
                    </a:rPr>
                    <a:t>COMMUNICATE</a:t>
                  </a:r>
                </a:p>
              </p:txBody>
            </p:sp>
            <p:pic>
              <p:nvPicPr>
                <p:cNvPr id="49" name="Picture 24" descr="TALK-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3259" y="2023"/>
                  <a:ext cx="768"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60" name="Group 78"/>
          <p:cNvGrpSpPr>
            <a:grpSpLocks/>
          </p:cNvGrpSpPr>
          <p:nvPr/>
        </p:nvGrpSpPr>
        <p:grpSpPr bwMode="auto">
          <a:xfrm>
            <a:off x="6048779" y="2435809"/>
            <a:ext cx="2428488" cy="3402531"/>
            <a:chOff x="1261" y="2000"/>
            <a:chExt cx="1136" cy="1406"/>
          </a:xfrm>
        </p:grpSpPr>
        <p:pic>
          <p:nvPicPr>
            <p:cNvPr id="61" name="Picture 24"/>
            <p:cNvPicPr>
              <a:picLocks noChangeAspect="1" noChangeArrowheads="1"/>
            </p:cNvPicPr>
            <p:nvPr/>
          </p:nvPicPr>
          <p:blipFill>
            <a:blip r:embed="rId4">
              <a:lum bright="20000"/>
              <a:extLst>
                <a:ext uri="{28A0092B-C50C-407E-A947-70E740481C1C}">
                  <a14:useLocalDpi xmlns:a14="http://schemas.microsoft.com/office/drawing/2010/main" val="0"/>
                </a:ext>
              </a:extLst>
            </a:blip>
            <a:srcRect t="48454"/>
            <a:stretch>
              <a:fillRect/>
            </a:stretch>
          </p:blipFill>
          <p:spPr bwMode="auto">
            <a:xfrm>
              <a:off x="1261" y="3356"/>
              <a:ext cx="102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13"/>
            <p:cNvSpPr>
              <a:spLocks noChangeArrowheads="1"/>
            </p:cNvSpPr>
            <p:nvPr/>
          </p:nvSpPr>
          <p:spPr bwMode="auto">
            <a:xfrm>
              <a:off x="1285" y="2000"/>
              <a:ext cx="1036" cy="1352"/>
            </a:xfrm>
            <a:prstGeom prst="rect">
              <a:avLst/>
            </a:prstGeom>
            <a:solidFill>
              <a:schemeClr val="bg1"/>
            </a:solidFill>
            <a:ln w="9525" algn="ctr">
              <a:solidFill>
                <a:srgbClr val="C0C0C0">
                  <a:alpha val="50195"/>
                </a:srgbClr>
              </a:solidFill>
              <a:miter lim="800000"/>
              <a:headEnd/>
              <a:tailEnd/>
            </a:ln>
          </p:spPr>
          <p:txBody>
            <a:bodyPr/>
            <a:lstStyle/>
            <a:p>
              <a:endParaRPr lang="en-US" dirty="0"/>
            </a:p>
          </p:txBody>
        </p:sp>
        <p:sp>
          <p:nvSpPr>
            <p:cNvPr id="63" name="Rectangle 1371"/>
            <p:cNvSpPr>
              <a:spLocks noChangeArrowheads="1"/>
            </p:cNvSpPr>
            <p:nvPr/>
          </p:nvSpPr>
          <p:spPr bwMode="auto">
            <a:xfrm>
              <a:off x="1290" y="2082"/>
              <a:ext cx="1002"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9144" rIns="9144" bIns="9144">
              <a:spAutoFit/>
            </a:bodyPr>
            <a:lstStyle/>
            <a:p>
              <a:r>
                <a:rPr lang="en-US" sz="1800" dirty="0" smtClean="0">
                  <a:solidFill>
                    <a:schemeClr val="accent2"/>
                  </a:solidFill>
                  <a:latin typeface="Calibri" pitchFamily="34" charset="0"/>
                  <a:cs typeface="Calibri" pitchFamily="34" charset="0"/>
                </a:rPr>
                <a:t>Text Input Solutions</a:t>
              </a:r>
              <a:endParaRPr lang="en-US" sz="1800" dirty="0">
                <a:solidFill>
                  <a:schemeClr val="accent2"/>
                </a:solidFill>
                <a:latin typeface="Calibri" pitchFamily="34" charset="0"/>
                <a:cs typeface="Calibri" pitchFamily="34" charset="0"/>
              </a:endParaRPr>
            </a:p>
            <a:p>
              <a:endParaRPr lang="en-US" sz="1600" i="1" dirty="0">
                <a:solidFill>
                  <a:schemeClr val="tx1"/>
                </a:solidFill>
                <a:latin typeface="Calibri" pitchFamily="34" charset="0"/>
                <a:cs typeface="Calibri" pitchFamily="34" charset="0"/>
              </a:endParaRPr>
            </a:p>
            <a:p>
              <a:pPr marL="285750" indent="-285750">
                <a:buFont typeface="Arial" pitchFamily="34" charset="0"/>
                <a:buChar char="•"/>
              </a:pPr>
              <a:r>
                <a:rPr lang="en-US" sz="1600" i="1" dirty="0" smtClean="0">
                  <a:solidFill>
                    <a:schemeClr val="tx1"/>
                  </a:solidFill>
                  <a:latin typeface="Calibri" pitchFamily="34" charset="0"/>
                  <a:cs typeface="Calibri" pitchFamily="34" charset="0"/>
                </a:rPr>
                <a:t>Dictate</a:t>
              </a:r>
              <a:r>
                <a:rPr lang="en-US" sz="1600" i="1" dirty="0" smtClean="0">
                  <a:latin typeface="Calibri" pitchFamily="34" charset="0"/>
                  <a:cs typeface="Calibri" pitchFamily="34" charset="0"/>
                </a:rPr>
                <a:t>_</a:t>
              </a:r>
            </a:p>
            <a:p>
              <a:pPr marL="285750" indent="-285750">
                <a:buFont typeface="Arial" pitchFamily="34" charset="0"/>
                <a:buChar char="•"/>
              </a:pPr>
              <a:r>
                <a:rPr lang="en-US" sz="1600" i="1" dirty="0" smtClean="0">
                  <a:solidFill>
                    <a:schemeClr val="tx1"/>
                  </a:solidFill>
                  <a:latin typeface="Calibri" pitchFamily="34" charset="0"/>
                  <a:cs typeface="Calibri" pitchFamily="34" charset="0"/>
                </a:rPr>
                <a:t>Type</a:t>
              </a:r>
              <a:r>
                <a:rPr lang="en-US" sz="1600" i="1" dirty="0" smtClean="0">
                  <a:latin typeface="Calibri" pitchFamily="34" charset="0"/>
                  <a:cs typeface="Calibri" pitchFamily="34" charset="0"/>
                </a:rPr>
                <a:t>_  _</a:t>
              </a:r>
            </a:p>
            <a:p>
              <a:pPr marL="285750" indent="-285750">
                <a:buFont typeface="Arial" pitchFamily="34" charset="0"/>
                <a:buChar char="•"/>
              </a:pPr>
              <a:r>
                <a:rPr lang="en-US" sz="1600" i="1" dirty="0" smtClean="0">
                  <a:solidFill>
                    <a:schemeClr val="tx1"/>
                  </a:solidFill>
                  <a:latin typeface="Calibri" pitchFamily="34" charset="0"/>
                  <a:cs typeface="Calibri" pitchFamily="34" charset="0"/>
                </a:rPr>
                <a:t>Write</a:t>
              </a:r>
              <a:r>
                <a:rPr lang="en-US" sz="1600" i="1" dirty="0" smtClean="0">
                  <a:latin typeface="Calibri" pitchFamily="34" charset="0"/>
                  <a:cs typeface="Calibri" pitchFamily="34" charset="0"/>
                </a:rPr>
                <a:t>__ </a:t>
              </a:r>
            </a:p>
            <a:p>
              <a:pPr marL="285750" indent="-285750">
                <a:buFont typeface="Arial" pitchFamily="34" charset="0"/>
                <a:buChar char="•"/>
              </a:pPr>
              <a:r>
                <a:rPr lang="en-US" sz="1600" i="1" dirty="0" smtClean="0">
                  <a:solidFill>
                    <a:schemeClr val="tx1"/>
                  </a:solidFill>
                  <a:latin typeface="Calibri" pitchFamily="34" charset="0"/>
                  <a:cs typeface="Calibri" pitchFamily="34" charset="0"/>
                </a:rPr>
                <a:t>Swype</a:t>
              </a:r>
              <a:r>
                <a:rPr lang="en-US" sz="1600" i="1" dirty="0" smtClean="0">
                  <a:latin typeface="Calibri" pitchFamily="34" charset="0"/>
                  <a:cs typeface="Calibri" pitchFamily="34" charset="0"/>
                </a:rPr>
                <a:t>i_</a:t>
              </a:r>
            </a:p>
            <a:p>
              <a:endParaRPr lang="en-US" sz="1600" i="1" dirty="0" smtClean="0">
                <a:solidFill>
                  <a:schemeClr val="tx1"/>
                </a:solidFill>
                <a:latin typeface="Calibri" pitchFamily="34" charset="0"/>
                <a:cs typeface="Calibri" pitchFamily="34" charset="0"/>
              </a:endParaRPr>
            </a:p>
            <a:p>
              <a:r>
                <a:rPr lang="en-US" sz="1600" i="1" dirty="0" smtClean="0">
                  <a:solidFill>
                    <a:schemeClr val="tx1"/>
                  </a:solidFill>
                  <a:latin typeface="Calibri" pitchFamily="34" charset="0"/>
                  <a:cs typeface="Calibri" pitchFamily="34" charset="0"/>
                </a:rPr>
                <a:t>Embedded on 6 billion + handsets worldwide.</a:t>
              </a:r>
            </a:p>
            <a:p>
              <a:endParaRPr lang="en-US" sz="1600" i="1" dirty="0">
                <a:solidFill>
                  <a:schemeClr val="tx1"/>
                </a:solidFill>
                <a:latin typeface="Calibri" pitchFamily="34" charset="0"/>
                <a:cs typeface="Calibri" pitchFamily="34" charset="0"/>
              </a:endParaRPr>
            </a:p>
            <a:p>
              <a:r>
                <a:rPr lang="en-US" sz="1600" i="1" dirty="0" smtClean="0">
                  <a:solidFill>
                    <a:schemeClr val="accent6"/>
                  </a:solidFill>
                  <a:latin typeface="Calibri" pitchFamily="34" charset="0"/>
                  <a:cs typeface="Calibri" pitchFamily="34" charset="0"/>
                </a:rPr>
                <a:t>Support for 13 Indian languages</a:t>
              </a:r>
              <a:endParaRPr lang="en-US" sz="1600" i="1" dirty="0">
                <a:solidFill>
                  <a:schemeClr val="accent6"/>
                </a:solidFill>
                <a:latin typeface="Calibri" pitchFamily="34" charset="0"/>
                <a:cs typeface="Calibri" pitchFamily="34" charset="0"/>
              </a:endParaRPr>
            </a:p>
          </p:txBody>
        </p:sp>
        <p:sp>
          <p:nvSpPr>
            <p:cNvPr id="64" name="AutoShape 35"/>
            <p:cNvSpPr>
              <a:spLocks noChangeArrowheads="1"/>
            </p:cNvSpPr>
            <p:nvPr/>
          </p:nvSpPr>
          <p:spPr bwMode="auto">
            <a:xfrm rot="5400000">
              <a:off x="2173" y="2657"/>
              <a:ext cx="343" cy="10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pic>
        <p:nvPicPr>
          <p:cNvPr id="3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3269" y="3792076"/>
            <a:ext cx="1069187" cy="42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7217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355154" y="1729505"/>
            <a:ext cx="2112963" cy="3362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srcRect/>
          <a:stretch>
            <a:fillRect/>
          </a:stretch>
        </p:blipFill>
        <p:spPr bwMode="auto">
          <a:xfrm>
            <a:off x="210442" y="1729505"/>
            <a:ext cx="2017712" cy="3362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srcRect/>
          <a:stretch>
            <a:fillRect/>
          </a:stretch>
        </p:blipFill>
        <p:spPr bwMode="auto">
          <a:xfrm>
            <a:off x="4603054" y="1729505"/>
            <a:ext cx="2103438" cy="3362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5"/>
          <a:srcRect/>
          <a:stretch>
            <a:fillRect/>
          </a:stretch>
        </p:blipFill>
        <p:spPr bwMode="auto">
          <a:xfrm>
            <a:off x="6812854" y="1729505"/>
            <a:ext cx="2016125" cy="3362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p:cNvSpPr txBox="1">
            <a:spLocks noChangeArrowheads="1"/>
          </p:cNvSpPr>
          <p:nvPr/>
        </p:nvSpPr>
        <p:spPr bwMode="auto">
          <a:xfrm>
            <a:off x="732747" y="5301380"/>
            <a:ext cx="78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600">
                <a:latin typeface="Calibri" pitchFamily="34" charset="0"/>
                <a:cs typeface="Calibri" pitchFamily="34" charset="0"/>
              </a:rPr>
              <a:t>English</a:t>
            </a:r>
          </a:p>
        </p:txBody>
      </p:sp>
      <p:sp>
        <p:nvSpPr>
          <p:cNvPr id="7" name="TextBox 8"/>
          <p:cNvSpPr txBox="1">
            <a:spLocks noChangeArrowheads="1"/>
          </p:cNvSpPr>
          <p:nvPr/>
        </p:nvSpPr>
        <p:spPr bwMode="auto">
          <a:xfrm>
            <a:off x="3064767" y="5301380"/>
            <a:ext cx="649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600">
                <a:latin typeface="Calibri" pitchFamily="34" charset="0"/>
                <a:cs typeface="Calibri" pitchFamily="34" charset="0"/>
              </a:rPr>
              <a:t>Hindi</a:t>
            </a:r>
          </a:p>
        </p:txBody>
      </p:sp>
      <p:sp>
        <p:nvSpPr>
          <p:cNvPr id="8" name="TextBox 9"/>
          <p:cNvSpPr txBox="1">
            <a:spLocks noChangeArrowheads="1"/>
          </p:cNvSpPr>
          <p:nvPr/>
        </p:nvSpPr>
        <p:spPr bwMode="auto">
          <a:xfrm>
            <a:off x="5255815" y="5301380"/>
            <a:ext cx="7391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600">
                <a:latin typeface="Calibri" pitchFamily="34" charset="0"/>
                <a:cs typeface="Calibri" pitchFamily="34" charset="0"/>
              </a:rPr>
              <a:t>Telugu</a:t>
            </a:r>
          </a:p>
        </p:txBody>
      </p:sp>
      <p:sp>
        <p:nvSpPr>
          <p:cNvPr id="9" name="TextBox 10"/>
          <p:cNvSpPr txBox="1">
            <a:spLocks noChangeArrowheads="1"/>
          </p:cNvSpPr>
          <p:nvPr/>
        </p:nvSpPr>
        <p:spPr bwMode="auto">
          <a:xfrm>
            <a:off x="7424104" y="5301380"/>
            <a:ext cx="807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600">
                <a:latin typeface="Calibri" pitchFamily="34" charset="0"/>
                <a:cs typeface="Calibri" pitchFamily="34" charset="0"/>
              </a:rPr>
              <a:t>Bengali</a:t>
            </a:r>
          </a:p>
        </p:txBody>
      </p:sp>
      <p:sp>
        <p:nvSpPr>
          <p:cNvPr id="10" name="Rectangle 2"/>
          <p:cNvSpPr txBox="1">
            <a:spLocks noChangeArrowheads="1"/>
          </p:cNvSpPr>
          <p:nvPr/>
        </p:nvSpPr>
        <p:spPr>
          <a:xfrm>
            <a:off x="244138" y="408619"/>
            <a:ext cx="8413750" cy="476250"/>
          </a:xfrm>
          <a:prstGeom prst="rect">
            <a:avLst/>
          </a:prstGeom>
          <a:noFill/>
        </p:spPr>
        <p:txBody>
          <a:bodyPr wrap="square" rtlCol="0" anchor="b">
            <a:spAutoFit/>
          </a:bodyPr>
          <a:lstStyle>
            <a:lvl1pPr marL="0" algn="l" defTabSz="914400" rtl="0" eaLnBrk="1" latinLnBrk="0" hangingPunct="1">
              <a:spcBef>
                <a:spcPct val="0"/>
              </a:spcBef>
              <a:buNone/>
              <a:defRPr lang="en-US" sz="3200" kern="1200" dirty="0" smtClean="0">
                <a:solidFill>
                  <a:srgbClr val="222222"/>
                </a:solidFill>
                <a:latin typeface="Arial" pitchFamily="34" charset="0"/>
                <a:ea typeface="+mn-ea"/>
                <a:cs typeface="Arial" pitchFamily="34" charset="0"/>
              </a:defRPr>
            </a:lvl1pPr>
          </a:lstStyle>
          <a:p>
            <a:r>
              <a:rPr lang="en-US" sz="2400" b="1" dirty="0" smtClean="0">
                <a:latin typeface="Calibri" pitchFamily="34" charset="0"/>
                <a:cs typeface="Calibri" pitchFamily="34" charset="0"/>
              </a:rPr>
              <a:t>Text Input: Indic Support </a:t>
            </a:r>
            <a:endParaRPr lang="en-US" sz="2400" dirty="0">
              <a:latin typeface="Calibri" pitchFamily="34" charset="0"/>
              <a:cs typeface="Calibri" pitchFamily="34" charset="0"/>
            </a:endParaRPr>
          </a:p>
        </p:txBody>
      </p:sp>
      <p:sp>
        <p:nvSpPr>
          <p:cNvPr id="11" name="TextBox 10"/>
          <p:cNvSpPr txBox="1"/>
          <p:nvPr/>
        </p:nvSpPr>
        <p:spPr>
          <a:xfrm>
            <a:off x="425885" y="1465545"/>
            <a:ext cx="184731" cy="523220"/>
          </a:xfrm>
          <a:prstGeom prst="rect">
            <a:avLst/>
          </a:prstGeom>
          <a:noFill/>
        </p:spPr>
        <p:txBody>
          <a:bodyPr wrap="none" rtlCol="0">
            <a:spAutoFit/>
          </a:bodyPr>
          <a:lstStyle/>
          <a:p>
            <a:endParaRPr lang="en-US" dirty="0" err="1" smtClean="0"/>
          </a:p>
        </p:txBody>
      </p:sp>
      <p:pic>
        <p:nvPicPr>
          <p:cNvPr id="12" name="Picture 72" descr="4-01680-t9-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38" y="924130"/>
            <a:ext cx="595967" cy="59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60337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02" y="459101"/>
            <a:ext cx="8229600" cy="461665"/>
          </a:xfrm>
          <a:noFill/>
          <a:ln w="9525">
            <a:noFill/>
            <a:miter lim="800000"/>
            <a:headEnd/>
            <a:tailEnd/>
          </a:ln>
        </p:spPr>
        <p:txBody>
          <a:bodyPr vert="horz" wrap="square" lIns="91440" tIns="45720" rIns="91440" bIns="45720" numCol="1" anchor="b" anchorCtr="0" compatLnSpc="1">
            <a:prstTxWarp prst="textNoShape">
              <a:avLst/>
            </a:prstTxWarp>
            <a:spAutoFit/>
          </a:bodyPr>
          <a:lstStyle/>
          <a:p>
            <a:r>
              <a:rPr lang="en-US" sz="2400" b="1" dirty="0">
                <a:solidFill>
                  <a:schemeClr val="tx1"/>
                </a:solidFill>
                <a:latin typeface="Calibri" pitchFamily="34" charset="0"/>
                <a:cs typeface="Calibri" pitchFamily="34" charset="0"/>
              </a:rPr>
              <a:t>Text Input </a:t>
            </a:r>
            <a:r>
              <a:rPr lang="en-US" sz="2400" b="1" dirty="0" smtClean="0">
                <a:solidFill>
                  <a:schemeClr val="tx1"/>
                </a:solidFill>
                <a:latin typeface="Calibri" pitchFamily="34" charset="0"/>
                <a:cs typeface="Calibri" pitchFamily="34" charset="0"/>
              </a:rPr>
              <a:t>Solutions: </a:t>
            </a:r>
            <a:r>
              <a:rPr lang="en-US" sz="2400" dirty="0" smtClean="0">
                <a:solidFill>
                  <a:schemeClr val="tx1"/>
                </a:solidFill>
                <a:latin typeface="Calibri" pitchFamily="34" charset="0"/>
                <a:cs typeface="Calibri" pitchFamily="34" charset="0"/>
              </a:rPr>
              <a:t>flexT9</a:t>
            </a:r>
            <a:endParaRPr lang="en-US" sz="2400" dirty="0">
              <a:solidFill>
                <a:schemeClr val="tx1"/>
              </a:solidFill>
              <a:latin typeface="Calibri" pitchFamily="34" charset="0"/>
              <a:cs typeface="Calibri" pitchFamily="34" charset="0"/>
            </a:endParaRPr>
          </a:p>
        </p:txBody>
      </p:sp>
      <p:sp>
        <p:nvSpPr>
          <p:cNvPr id="4" name="Rectangle 3"/>
          <p:cNvSpPr/>
          <p:nvPr/>
        </p:nvSpPr>
        <p:spPr>
          <a:xfrm>
            <a:off x="199976" y="5957026"/>
            <a:ext cx="556563" cy="215444"/>
          </a:xfrm>
          <a:prstGeom prst="rect">
            <a:avLst/>
          </a:prstGeom>
        </p:spPr>
        <p:txBody>
          <a:bodyPr wrap="none">
            <a:spAutoFit/>
          </a:bodyPr>
          <a:lstStyle/>
          <a:p>
            <a:r>
              <a:rPr lang="en-US" sz="800" dirty="0">
                <a:ea typeface="ＭＳ Ｐゴシック" charset="-128"/>
              </a:rPr>
              <a:t>(40 sec)</a:t>
            </a:r>
            <a:endParaRPr lang="en-US" sz="800" dirty="0"/>
          </a:p>
        </p:txBody>
      </p:sp>
      <p:pic>
        <p:nvPicPr>
          <p:cNvPr id="12" name="Picture 10" descr="tr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165" y="1741315"/>
            <a:ext cx="2215584" cy="3679324"/>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AutoShape 11"/>
          <p:cNvSpPr>
            <a:spLocks noChangeArrowheads="1"/>
          </p:cNvSpPr>
          <p:nvPr/>
        </p:nvSpPr>
        <p:spPr bwMode="auto">
          <a:xfrm>
            <a:off x="3610302" y="5020850"/>
            <a:ext cx="241300" cy="400050"/>
          </a:xfrm>
          <a:prstGeom prst="roundRect">
            <a:avLst>
              <a:gd name="adj" fmla="val 16667"/>
            </a:avLst>
          </a:prstGeom>
          <a:noFill/>
          <a:ln w="28575">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9" name="Group 18"/>
          <p:cNvGrpSpPr/>
          <p:nvPr/>
        </p:nvGrpSpPr>
        <p:grpSpPr>
          <a:xfrm>
            <a:off x="476250" y="1753841"/>
            <a:ext cx="3124832" cy="3605212"/>
            <a:chOff x="476250" y="1728789"/>
            <a:chExt cx="3124832" cy="3605212"/>
          </a:xfrm>
        </p:grpSpPr>
        <p:pic>
          <p:nvPicPr>
            <p:cNvPr id="13" name="Picture 9" descr="Spe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728789"/>
              <a:ext cx="2163397" cy="36052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Line 15"/>
            <p:cNvSpPr>
              <a:spLocks noChangeShapeType="1"/>
            </p:cNvSpPr>
            <p:nvPr/>
          </p:nvSpPr>
          <p:spPr bwMode="auto">
            <a:xfrm flipH="1" flipV="1">
              <a:off x="2138994" y="4808843"/>
              <a:ext cx="1462088" cy="466725"/>
            </a:xfrm>
            <a:prstGeom prst="line">
              <a:avLst/>
            </a:prstGeom>
            <a:noFill/>
            <a:ln w="34925">
              <a:solidFill>
                <a:srgbClr val="33CC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AutoShape 12"/>
          <p:cNvSpPr>
            <a:spLocks noChangeArrowheads="1"/>
          </p:cNvSpPr>
          <p:nvPr/>
        </p:nvSpPr>
        <p:spPr bwMode="auto">
          <a:xfrm>
            <a:off x="4930189" y="5070954"/>
            <a:ext cx="241300" cy="400050"/>
          </a:xfrm>
          <a:prstGeom prst="roundRect">
            <a:avLst>
              <a:gd name="adj" fmla="val 16667"/>
            </a:avLst>
          </a:prstGeom>
          <a:noFill/>
          <a:ln w="28575">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8" name="Group 17"/>
          <p:cNvGrpSpPr/>
          <p:nvPr/>
        </p:nvGrpSpPr>
        <p:grpSpPr>
          <a:xfrm>
            <a:off x="5208740" y="1728789"/>
            <a:ext cx="2991323" cy="3694221"/>
            <a:chOff x="5208740" y="1728789"/>
            <a:chExt cx="2991323" cy="3694221"/>
          </a:xfrm>
        </p:grpSpPr>
        <p:pic>
          <p:nvPicPr>
            <p:cNvPr id="11" name="Picture 11" descr="Wr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549" y="1728789"/>
              <a:ext cx="2218514" cy="36942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Line 16"/>
            <p:cNvSpPr>
              <a:spLocks noChangeShapeType="1"/>
            </p:cNvSpPr>
            <p:nvPr/>
          </p:nvSpPr>
          <p:spPr bwMode="auto">
            <a:xfrm flipV="1">
              <a:off x="5208740" y="4474402"/>
              <a:ext cx="1714500" cy="796925"/>
            </a:xfrm>
            <a:prstGeom prst="line">
              <a:avLst/>
            </a:prstGeom>
            <a:noFill/>
            <a:ln w="34925">
              <a:solidFill>
                <a:srgbClr val="33CC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3" name="Picture 11" descr="T9_Write_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0396" y="5694791"/>
            <a:ext cx="501752" cy="47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descr="3352105194_840525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2894" y="5694791"/>
            <a:ext cx="520126" cy="50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Dragon-Dictation-b.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8562" y="5735776"/>
            <a:ext cx="442390" cy="43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2133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50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02" y="459101"/>
            <a:ext cx="8229600" cy="461665"/>
          </a:xfrm>
          <a:noFill/>
          <a:ln w="9525">
            <a:noFill/>
            <a:miter lim="800000"/>
            <a:headEnd/>
            <a:tailEnd/>
          </a:ln>
        </p:spPr>
        <p:txBody>
          <a:bodyPr vert="horz" wrap="square" lIns="91440" tIns="45720" rIns="91440" bIns="45720" numCol="1" anchor="b" anchorCtr="0" compatLnSpc="1">
            <a:prstTxWarp prst="textNoShape">
              <a:avLst/>
            </a:prstTxWarp>
            <a:spAutoFit/>
          </a:bodyPr>
          <a:lstStyle/>
          <a:p>
            <a:r>
              <a:rPr lang="en-US" sz="2400" b="1" dirty="0">
                <a:solidFill>
                  <a:schemeClr val="tx1"/>
                </a:solidFill>
                <a:latin typeface="Calibri" pitchFamily="34" charset="0"/>
                <a:cs typeface="Calibri" pitchFamily="34" charset="0"/>
              </a:rPr>
              <a:t>Text Input </a:t>
            </a:r>
            <a:r>
              <a:rPr lang="en-US" sz="2400" b="1" dirty="0" smtClean="0">
                <a:solidFill>
                  <a:schemeClr val="tx1"/>
                </a:solidFill>
                <a:latin typeface="Calibri" pitchFamily="34" charset="0"/>
                <a:cs typeface="Calibri" pitchFamily="34" charset="0"/>
              </a:rPr>
              <a:t>Solutions: </a:t>
            </a:r>
            <a:r>
              <a:rPr lang="en-US" sz="2400" dirty="0" smtClean="0">
                <a:solidFill>
                  <a:schemeClr val="tx1"/>
                </a:solidFill>
                <a:latin typeface="Calibri" pitchFamily="34" charset="0"/>
                <a:cs typeface="Calibri" pitchFamily="34" charset="0"/>
              </a:rPr>
              <a:t>T9 </a:t>
            </a:r>
            <a:r>
              <a:rPr lang="en-US" sz="2400" dirty="0" err="1" smtClean="0">
                <a:solidFill>
                  <a:schemeClr val="tx1"/>
                </a:solidFill>
                <a:latin typeface="Calibri" pitchFamily="34" charset="0"/>
                <a:cs typeface="Calibri" pitchFamily="34" charset="0"/>
              </a:rPr>
              <a:t>Nav</a:t>
            </a:r>
            <a:endParaRPr lang="en-US" sz="2400" dirty="0">
              <a:solidFill>
                <a:schemeClr val="tx1"/>
              </a:solidFill>
              <a:latin typeface="Calibri" pitchFamily="34" charset="0"/>
              <a:cs typeface="Calibri" pitchFamily="34" charset="0"/>
            </a:endParaRPr>
          </a:p>
        </p:txBody>
      </p:sp>
      <p:sp>
        <p:nvSpPr>
          <p:cNvPr id="4" name="Rectangle 3"/>
          <p:cNvSpPr/>
          <p:nvPr/>
        </p:nvSpPr>
        <p:spPr>
          <a:xfrm>
            <a:off x="199976" y="5957026"/>
            <a:ext cx="556563" cy="215444"/>
          </a:xfrm>
          <a:prstGeom prst="rect">
            <a:avLst/>
          </a:prstGeom>
        </p:spPr>
        <p:txBody>
          <a:bodyPr wrap="none">
            <a:spAutoFit/>
          </a:bodyPr>
          <a:lstStyle/>
          <a:p>
            <a:r>
              <a:rPr lang="en-US" sz="800" dirty="0">
                <a:ea typeface="ＭＳ Ｐゴシック" charset="-128"/>
              </a:rPr>
              <a:t>(40 sec)</a:t>
            </a:r>
            <a:endParaRPr lang="en-US" sz="800" dirty="0"/>
          </a:p>
        </p:txBody>
      </p:sp>
      <p:grpSp>
        <p:nvGrpSpPr>
          <p:cNvPr id="8" name="Group 7"/>
          <p:cNvGrpSpPr/>
          <p:nvPr/>
        </p:nvGrpSpPr>
        <p:grpSpPr>
          <a:xfrm>
            <a:off x="3375764" y="1524000"/>
            <a:ext cx="2228850" cy="3962400"/>
            <a:chOff x="3375764" y="1524000"/>
            <a:chExt cx="2228850" cy="3962400"/>
          </a:xfrm>
        </p:grpSpPr>
        <p:grpSp>
          <p:nvGrpSpPr>
            <p:cNvPr id="3" name="Group 2"/>
            <p:cNvGrpSpPr/>
            <p:nvPr/>
          </p:nvGrpSpPr>
          <p:grpSpPr>
            <a:xfrm>
              <a:off x="3375764" y="1524000"/>
              <a:ext cx="2228850" cy="3962400"/>
              <a:chOff x="3375764" y="1524000"/>
              <a:chExt cx="2228850" cy="3962400"/>
            </a:xfrm>
          </p:grpSpPr>
          <p:pic>
            <p:nvPicPr>
              <p:cNvPr id="20" name="Picture 8" descr="Scr000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764" y="1524000"/>
                <a:ext cx="222885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Screenshot00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290" y="1524000"/>
                <a:ext cx="2216324" cy="267743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Straight Connector 5"/>
            <p:cNvCxnSpPr/>
            <p:nvPr/>
          </p:nvCxnSpPr>
          <p:spPr>
            <a:xfrm>
              <a:off x="5060515" y="5098094"/>
              <a:ext cx="31315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52164" y="4461355"/>
              <a:ext cx="31315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39877" y="4461355"/>
              <a:ext cx="31315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68731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28" name="Rectangle 4"/>
          <p:cNvSpPr>
            <a:spLocks noGrp="1" noChangeArrowheads="1"/>
          </p:cNvSpPr>
          <p:nvPr>
            <p:ph type="title"/>
          </p:nvPr>
        </p:nvSpPr>
        <p:spPr>
          <a:xfrm>
            <a:off x="184628" y="467587"/>
            <a:ext cx="8229600" cy="461665"/>
          </a:xfrm>
        </p:spPr>
        <p:txBody>
          <a:bodyPr/>
          <a:lstStyle/>
          <a:p>
            <a:r>
              <a:rPr lang="en-US" sz="2400" b="1" dirty="0" smtClean="0">
                <a:latin typeface="Calibri" pitchFamily="34" charset="0"/>
                <a:cs typeface="Calibri" pitchFamily="34" charset="0"/>
              </a:rPr>
              <a:t>Nuance Offering: ASR</a:t>
            </a:r>
            <a:endParaRPr lang="en-US" sz="2400" b="1" dirty="0">
              <a:latin typeface="Calibri" pitchFamily="34" charset="0"/>
              <a:cs typeface="Calibri" pitchFamily="34" charset="0"/>
            </a:endParaRPr>
          </a:p>
        </p:txBody>
      </p:sp>
      <p:sp>
        <p:nvSpPr>
          <p:cNvPr id="3585066" name="Text Box 42" descr="Large grid"/>
          <p:cNvSpPr txBox="1">
            <a:spLocks noChangeArrowheads="1"/>
          </p:cNvSpPr>
          <p:nvPr/>
        </p:nvSpPr>
        <p:spPr bwMode="blackWhite">
          <a:xfrm>
            <a:off x="533400" y="1454150"/>
            <a:ext cx="0" cy="274638"/>
          </a:xfrm>
          <a:prstGeom prst="rect">
            <a:avLst/>
          </a:prstGeom>
          <a:noFill/>
          <a:ln>
            <a:noFill/>
          </a:ln>
          <a:effectLst/>
          <a:extLst>
            <a:ext uri="{909E8E84-426E-40DD-AFC4-6F175D3DCCD1}">
              <a14:hiddenFill xmlns:a14="http://schemas.microsoft.com/office/drawing/2010/main">
                <a:pattFill prst="lgGrid">
                  <a:fgClr>
                    <a:schemeClr val="accent1"/>
                  </a:fgClr>
                  <a:bgClr>
                    <a:schemeClr val="bg1"/>
                  </a:bgClr>
                </a:patt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3" name="TextBox 2"/>
          <p:cNvSpPr txBox="1"/>
          <p:nvPr/>
        </p:nvSpPr>
        <p:spPr>
          <a:xfrm>
            <a:off x="2607814" y="1987455"/>
            <a:ext cx="3711657" cy="584775"/>
          </a:xfrm>
          <a:prstGeom prst="rect">
            <a:avLst/>
          </a:prstGeom>
          <a:noFill/>
        </p:spPr>
        <p:txBody>
          <a:bodyPr wrap="none" rtlCol="0">
            <a:spAutoFit/>
          </a:bodyPr>
          <a:lstStyle/>
          <a:p>
            <a:r>
              <a:rPr lang="en-US" sz="3200" i="1" u="sng" dirty="0" smtClean="0">
                <a:solidFill>
                  <a:schemeClr val="accent2"/>
                </a:solidFill>
                <a:latin typeface="Calibri" pitchFamily="34" charset="0"/>
                <a:cs typeface="Calibri" pitchFamily="34" charset="0"/>
              </a:rPr>
              <a:t>Nuance Recognizer 9</a:t>
            </a:r>
          </a:p>
        </p:txBody>
      </p:sp>
      <p:sp>
        <p:nvSpPr>
          <p:cNvPr id="5" name="Rectangle 4"/>
          <p:cNvSpPr/>
          <p:nvPr/>
        </p:nvSpPr>
        <p:spPr>
          <a:xfrm>
            <a:off x="845505" y="2847088"/>
            <a:ext cx="6620006" cy="2240613"/>
          </a:xfrm>
          <a:prstGeom prst="rect">
            <a:avLst/>
          </a:prstGeom>
        </p:spPr>
        <p:txBody>
          <a:bodyPr wrap="square">
            <a:spAutoFit/>
          </a:bodyPr>
          <a:lstStyle/>
          <a:p>
            <a:pPr algn="l" eaLnBrk="1" hangingPunct="1">
              <a:lnSpc>
                <a:spcPct val="150000"/>
              </a:lnSpc>
              <a:spcBef>
                <a:spcPct val="20000"/>
              </a:spcBef>
              <a:spcAft>
                <a:spcPct val="20000"/>
              </a:spcAft>
              <a:buClr>
                <a:schemeClr val="hlink"/>
              </a:buClr>
              <a:buSzPct val="90000"/>
              <a:buFont typeface="Webdings" pitchFamily="18" charset="2"/>
              <a:buChar char="4"/>
            </a:pPr>
            <a:r>
              <a:rPr lang="en-GB" sz="1800" dirty="0" smtClean="0">
                <a:solidFill>
                  <a:schemeClr val="tx1"/>
                </a:solidFill>
                <a:latin typeface="Calibri" pitchFamily="34" charset="0"/>
                <a:sym typeface="Wingdings" pitchFamily="2" charset="2"/>
              </a:rPr>
              <a:t>Most accurate speech engine in the world</a:t>
            </a:r>
            <a:endParaRPr lang="en-GB" sz="1800" i="1" dirty="0">
              <a:solidFill>
                <a:schemeClr val="tx1"/>
              </a:solidFill>
              <a:latin typeface="Calibri" pitchFamily="34" charset="0"/>
              <a:sym typeface="Wingdings" pitchFamily="2" charset="2"/>
            </a:endParaRPr>
          </a:p>
          <a:p>
            <a:pPr lvl="1" algn="l" eaLnBrk="1" hangingPunct="1">
              <a:lnSpc>
                <a:spcPct val="150000"/>
              </a:lnSpc>
              <a:spcAft>
                <a:spcPct val="20000"/>
              </a:spcAft>
              <a:buClr>
                <a:schemeClr val="hlink"/>
              </a:buClr>
              <a:buFontTx/>
              <a:buChar char="–"/>
            </a:pPr>
            <a:r>
              <a:rPr lang="en-GB" sz="1800" dirty="0">
                <a:solidFill>
                  <a:schemeClr val="tx1"/>
                </a:solidFill>
                <a:latin typeface="Calibri" pitchFamily="34" charset="0"/>
                <a:sym typeface="Wingdings" pitchFamily="2" charset="2"/>
              </a:rPr>
              <a:t>  	</a:t>
            </a:r>
            <a:r>
              <a:rPr lang="en-GB" sz="1600" dirty="0" smtClean="0">
                <a:solidFill>
                  <a:schemeClr val="tx1"/>
                </a:solidFill>
                <a:latin typeface="Calibri" pitchFamily="34" charset="0"/>
                <a:sym typeface="Wingdings" pitchFamily="2" charset="2"/>
              </a:rPr>
              <a:t>Speech recognition for 14 Indian languages</a:t>
            </a:r>
            <a:endParaRPr lang="en-GB" sz="1600" dirty="0">
              <a:solidFill>
                <a:schemeClr val="tx1"/>
              </a:solidFill>
              <a:latin typeface="Calibri" pitchFamily="34" charset="0"/>
              <a:sym typeface="Wingdings" pitchFamily="2" charset="2"/>
            </a:endParaRPr>
          </a:p>
          <a:p>
            <a:pPr lvl="1" algn="l" eaLnBrk="1" hangingPunct="1">
              <a:lnSpc>
                <a:spcPct val="150000"/>
              </a:lnSpc>
              <a:spcAft>
                <a:spcPct val="20000"/>
              </a:spcAft>
              <a:buClr>
                <a:schemeClr val="hlink"/>
              </a:buClr>
              <a:buFontTx/>
              <a:buChar char="–"/>
            </a:pPr>
            <a:r>
              <a:rPr lang="en-GB" sz="1600" dirty="0">
                <a:solidFill>
                  <a:schemeClr val="tx1"/>
                </a:solidFill>
                <a:latin typeface="Calibri" pitchFamily="34" charset="0"/>
                <a:sym typeface="Wingdings" pitchFamily="2" charset="2"/>
              </a:rPr>
              <a:t> 	</a:t>
            </a:r>
            <a:r>
              <a:rPr lang="en-GB" sz="1600" dirty="0" smtClean="0">
                <a:solidFill>
                  <a:schemeClr val="tx1"/>
                </a:solidFill>
                <a:latin typeface="Calibri" pitchFamily="34" charset="0"/>
                <a:sym typeface="Wingdings" pitchFamily="2" charset="2"/>
              </a:rPr>
              <a:t>Works in Noisy environment</a:t>
            </a:r>
            <a:endParaRPr lang="en-GB" sz="1600" dirty="0">
              <a:solidFill>
                <a:schemeClr val="tx1"/>
              </a:solidFill>
              <a:latin typeface="Calibri" pitchFamily="34" charset="0"/>
              <a:sym typeface="Wingdings" pitchFamily="2" charset="2"/>
            </a:endParaRPr>
          </a:p>
          <a:p>
            <a:pPr lvl="1" algn="l" eaLnBrk="1" hangingPunct="1">
              <a:lnSpc>
                <a:spcPct val="150000"/>
              </a:lnSpc>
              <a:spcAft>
                <a:spcPct val="20000"/>
              </a:spcAft>
              <a:buClr>
                <a:schemeClr val="hlink"/>
              </a:buClr>
              <a:buFontTx/>
              <a:buChar char="–"/>
            </a:pPr>
            <a:r>
              <a:rPr lang="en-GB" sz="1600" dirty="0">
                <a:solidFill>
                  <a:schemeClr val="tx1"/>
                </a:solidFill>
                <a:latin typeface="Calibri" pitchFamily="34" charset="0"/>
                <a:sym typeface="Wingdings" pitchFamily="2" charset="2"/>
              </a:rPr>
              <a:t> 	</a:t>
            </a:r>
            <a:r>
              <a:rPr lang="en-GB" sz="1600" dirty="0" smtClean="0">
                <a:solidFill>
                  <a:schemeClr val="tx1"/>
                </a:solidFill>
                <a:latin typeface="Calibri" pitchFamily="34" charset="0"/>
                <a:sym typeface="Wingdings" pitchFamily="2" charset="2"/>
              </a:rPr>
              <a:t>Support for Natural language understanding</a:t>
            </a:r>
            <a:endParaRPr lang="en-GB" sz="1600" dirty="0">
              <a:solidFill>
                <a:schemeClr val="tx1"/>
              </a:solidFill>
              <a:latin typeface="Calibri" pitchFamily="34" charset="0"/>
              <a:sym typeface="Wingdings" pitchFamily="2" charset="2"/>
            </a:endParaRPr>
          </a:p>
          <a:p>
            <a:pPr lvl="1" algn="l" eaLnBrk="1" hangingPunct="1">
              <a:lnSpc>
                <a:spcPct val="150000"/>
              </a:lnSpc>
              <a:spcAft>
                <a:spcPct val="20000"/>
              </a:spcAft>
              <a:buClr>
                <a:schemeClr val="hlink"/>
              </a:buClr>
              <a:buFontTx/>
              <a:buChar char="–"/>
            </a:pPr>
            <a:r>
              <a:rPr lang="en-GB" sz="1600" dirty="0">
                <a:solidFill>
                  <a:schemeClr val="tx1"/>
                </a:solidFill>
                <a:latin typeface="Calibri" pitchFamily="34" charset="0"/>
                <a:sym typeface="Wingdings" pitchFamily="2" charset="2"/>
              </a:rPr>
              <a:t> </a:t>
            </a:r>
            <a:r>
              <a:rPr lang="en-GB" sz="1600" dirty="0" smtClean="0">
                <a:solidFill>
                  <a:schemeClr val="tx1"/>
                </a:solidFill>
                <a:latin typeface="Calibri" pitchFamily="34" charset="0"/>
                <a:sym typeface="Wingdings" pitchFamily="2" charset="2"/>
              </a:rPr>
              <a:t>	Supports W3C standard specs (SRGS, SISR)</a:t>
            </a:r>
          </a:p>
        </p:txBody>
      </p:sp>
      <p:pic>
        <p:nvPicPr>
          <p:cNvPr id="6" name="Nois2015.wav">
            <a:hlinkClick r:id="" action="ppaction://media"/>
          </p:cNvPr>
          <p:cNvPicPr>
            <a:picLocks noGrp="1" noChangeAspect="1" noChangeArrowheads="1"/>
          </p:cNvPicPr>
          <p:nvPr>
            <p:ph sz="half" idx="4294967295"/>
            <a:audioFile r:link="rId2"/>
            <p:extLst>
              <p:ext uri="{DAA4B4D4-6D71-4841-9C94-3DE7FCFB9230}">
                <p14:media xmlns:p14="http://schemas.microsoft.com/office/powerpoint/2010/main" r:embed="rId1"/>
              </p:ext>
            </p:extLst>
          </p:nvPr>
        </p:nvPicPr>
        <p:blipFill>
          <a:blip r:embed="rId4" cstate="print">
            <a:extLst>
              <a:ext uri="{28A0092B-C50C-407E-A947-70E740481C1C}">
                <a14:useLocalDpi xmlns:a14="http://schemas.microsoft.com/office/drawing/2010/main" val="0"/>
              </a:ext>
            </a:extLst>
          </a:blip>
          <a:stretch>
            <a:fillRect/>
          </a:stretch>
        </p:blipFill>
        <p:spPr>
          <a:xfrm>
            <a:off x="4463642" y="3904763"/>
            <a:ext cx="292833" cy="249451"/>
          </a:xfrm>
        </p:spPr>
      </p:pic>
      <p:pic>
        <p:nvPicPr>
          <p:cNvPr id="8" name="Picture 7">
            <a:hlinkClick r:id="" action="ppaction://noaction">
              <a:snd r:embed="rId5" name="Slide 4 box 1 us airways flight arrival_gm.wav"/>
            </a:hlinkClick>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6006" y="4355539"/>
            <a:ext cx="283633" cy="241613"/>
          </a:xfrm>
          <a:prstGeom prst="rect">
            <a:avLst/>
          </a:prstGeom>
        </p:spPr>
      </p:pic>
    </p:spTree>
    <p:extLst>
      <p:ext uri="{BB962C8B-B14F-4D97-AF65-F5344CB8AC3E}">
        <p14:creationId xmlns:p14="http://schemas.microsoft.com/office/powerpoint/2010/main" val="4030979999"/>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4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67545"/>
            <a:ext cx="8229600" cy="461665"/>
          </a:xfrm>
        </p:spPr>
        <p:txBody>
          <a:bodyPr/>
          <a:lstStyle/>
          <a:p>
            <a:r>
              <a:rPr lang="en-US" sz="2400" b="1" dirty="0" smtClean="0">
                <a:solidFill>
                  <a:schemeClr val="tx1"/>
                </a:solidFill>
                <a:latin typeface="Calibri" pitchFamily="34" charset="0"/>
                <a:cs typeface="Calibri" pitchFamily="34" charset="0"/>
              </a:rPr>
              <a:t>Indian Deployments</a:t>
            </a:r>
            <a:endParaRPr lang="en-US" sz="2400" b="1" dirty="0">
              <a:latin typeface="Calibri" pitchFamily="34" charset="0"/>
              <a:cs typeface="Calibri" pitchFamily="34" charset="0"/>
            </a:endParaRPr>
          </a:p>
        </p:txBody>
      </p:sp>
      <p:sp>
        <p:nvSpPr>
          <p:cNvPr id="3" name="Content Placeholder 2"/>
          <p:cNvSpPr>
            <a:spLocks noGrp="1"/>
          </p:cNvSpPr>
          <p:nvPr>
            <p:ph sz="half" idx="1"/>
          </p:nvPr>
        </p:nvSpPr>
        <p:spPr>
          <a:xfrm>
            <a:off x="718811" y="1650306"/>
            <a:ext cx="2044700" cy="804797"/>
          </a:xfrm>
        </p:spPr>
        <p:txBody>
          <a:bodyPr/>
          <a:lstStyle/>
          <a:p>
            <a:r>
              <a:rPr lang="en-US" sz="1400" dirty="0" smtClean="0">
                <a:latin typeface="Calibri" pitchFamily="34" charset="0"/>
                <a:cs typeface="Calibri" pitchFamily="34" charset="0"/>
              </a:rPr>
              <a:t>SBI Mutual Fund   </a:t>
            </a:r>
          </a:p>
          <a:p>
            <a:r>
              <a:rPr lang="en-US" sz="1400" dirty="0" smtClean="0">
                <a:latin typeface="Calibri" pitchFamily="34" charset="0"/>
                <a:cs typeface="Calibri" pitchFamily="34" charset="0"/>
              </a:rPr>
              <a:t>Yes Bank</a:t>
            </a:r>
          </a:p>
        </p:txBody>
      </p:sp>
      <p:pic>
        <p:nvPicPr>
          <p:cNvPr id="5" name="SBI Arbitrage Opportunities Fund (English).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extLst>
              <a:ext uri="{28A0092B-C50C-407E-A947-70E740481C1C}">
                <a14:useLocalDpi xmlns:a14="http://schemas.microsoft.com/office/drawing/2010/main" val="0"/>
              </a:ext>
            </a:extLst>
          </a:blip>
          <a:stretch>
            <a:fillRect/>
          </a:stretch>
        </p:blipFill>
        <p:spPr>
          <a:xfrm>
            <a:off x="2484703" y="1612728"/>
            <a:ext cx="390893" cy="332983"/>
          </a:xfrm>
          <a:prstGeom prst="rect">
            <a:avLst/>
          </a:prstGeom>
        </p:spPr>
      </p:pic>
      <p:pic>
        <p:nvPicPr>
          <p:cNvPr id="6" name="SBI Magnum Equity Fund (Hindi)_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cstate="print">
            <a:extLst>
              <a:ext uri="{28A0092B-C50C-407E-A947-70E740481C1C}">
                <a14:useLocalDpi xmlns:a14="http://schemas.microsoft.com/office/drawing/2010/main" val="0"/>
              </a:ext>
            </a:extLst>
          </a:blip>
          <a:stretch>
            <a:fillRect/>
          </a:stretch>
        </p:blipFill>
        <p:spPr>
          <a:xfrm>
            <a:off x="3108498" y="1612728"/>
            <a:ext cx="373432" cy="318109"/>
          </a:xfrm>
          <a:prstGeom prst="rect">
            <a:avLst/>
          </a:prstGeom>
        </p:spPr>
      </p:pic>
      <p:pic>
        <p:nvPicPr>
          <p:cNvPr id="9" name="Yes Bank (English).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cstate="print">
            <a:extLst>
              <a:ext uri="{28A0092B-C50C-407E-A947-70E740481C1C}">
                <a14:useLocalDpi xmlns:a14="http://schemas.microsoft.com/office/drawing/2010/main" val="0"/>
              </a:ext>
            </a:extLst>
          </a:blip>
          <a:stretch>
            <a:fillRect/>
          </a:stretch>
        </p:blipFill>
        <p:spPr>
          <a:xfrm>
            <a:off x="2472470" y="2118580"/>
            <a:ext cx="395048" cy="336523"/>
          </a:xfrm>
          <a:prstGeom prst="rect">
            <a:avLst/>
          </a:prstGeom>
        </p:spPr>
      </p:pic>
      <p:sp>
        <p:nvSpPr>
          <p:cNvPr id="7" name="TextBox 6"/>
          <p:cNvSpPr txBox="1"/>
          <p:nvPr/>
        </p:nvSpPr>
        <p:spPr>
          <a:xfrm rot="16200000">
            <a:off x="-576589" y="2969567"/>
            <a:ext cx="2590800" cy="461665"/>
          </a:xfrm>
          <a:prstGeom prst="rect">
            <a:avLst/>
          </a:prstGeom>
          <a:noFill/>
        </p:spPr>
        <p:txBody>
          <a:bodyPr wrap="square" rtlCol="0">
            <a:spAutoFit/>
          </a:bodyPr>
          <a:lstStyle/>
          <a:p>
            <a:pPr algn="ctr"/>
            <a:r>
              <a:rPr lang="en-US" sz="2400" dirty="0" smtClean="0">
                <a:latin typeface="Calibri" pitchFamily="34" charset="0"/>
                <a:cs typeface="Calibri" pitchFamily="34" charset="0"/>
              </a:rPr>
              <a:t>Self Service</a:t>
            </a:r>
          </a:p>
        </p:txBody>
      </p:sp>
    </p:spTree>
    <p:extLst>
      <p:ext uri="{BB962C8B-B14F-4D97-AF65-F5344CB8AC3E}">
        <p14:creationId xmlns:p14="http://schemas.microsoft.com/office/powerpoint/2010/main" val="42514621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3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6133"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8933"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21354&quot;&gt;&lt;property id=&quot;20148&quot; value=&quot;5&quot;/&gt;&lt;property id=&quot;20300&quot; value=&quot;Slide 2 - &amp;quot;Agenda&amp;quot;&quot;/&gt;&lt;property id=&quot;20307&quot; value=&quot;975&quot;/&gt;&lt;/object&gt;&lt;object type=&quot;3&quot; unique_id=&quot;43027&quot;&gt;&lt;property id=&quot;20148&quot; value=&quot;5&quot;/&gt;&lt;property id=&quot;20300&quot; value=&quot;Slide 1 - &amp;quot;Breakout Session Presentation Template&amp;#x0D;&amp;#x0A;Sales Kick Off 2012, Enterprise&amp;quot;&quot;/&gt;&lt;property id=&quot;20307&quot; value=&quot;992&quot;/&gt;&lt;/object&gt;&lt;object type=&quot;3&quot; unique_id=&quot;43631&quot;&gt;&lt;property id=&quot;20148&quot; value=&quot;5&quot;/&gt;&lt;property id=&quot;20300&quot; value=&quot;Slide 3 - &amp;quot;Our Customer’s Challenge&amp;quot;&quot;/&gt;&lt;property id=&quot;20307&quot; value=&quot;1017&quot;/&gt;&lt;/object&gt;&lt;object type=&quot;3&quot; unique_id=&quot;43632&quot;&gt;&lt;property id=&quot;20148&quot; value=&quot;5&quot;/&gt;&lt;property id=&quot;20300&quot; value=&quot;Slide 4 - &amp;quot;Alternative Approaches&amp;quot;&quot;/&gt;&lt;property id=&quot;20307&quot; value=&quot;1018&quot;/&gt;&lt;/object&gt;&lt;object type=&quot;3&quot; unique_id=&quot;43633&quot;&gt;&lt;property id=&quot;20148&quot; value=&quot;5&quot;/&gt;&lt;property id=&quot;20300&quot; value=&quot;Slide 5 - &amp;quot;Why Nuance’s Solution&amp;quot;&quot;/&gt;&lt;property id=&quot;20307&quot; value=&quot;999&quot;/&gt;&lt;/object&gt;&lt;object type=&quot;3&quot; unique_id=&quot;43634&quot;&gt;&lt;property id=&quot;20148&quot; value=&quot;5&quot;/&gt;&lt;property id=&quot;20300&quot; value=&quot;Slide 6 - &amp;quot;Why Nuance’s Solution Is Superior&amp;quot;&quot;/&gt;&lt;property id=&quot;20307&quot; value=&quot;1020&quot;/&gt;&lt;/object&gt;&lt;object type=&quot;3&quot; unique_id=&quot;43635&quot;&gt;&lt;property id=&quot;20148&quot; value=&quot;5&quot;/&gt;&lt;property id=&quot;20300&quot; value=&quot;Slide 7 - &amp;quot;Moving the Opportunity Forward&amp;quot;&quot;/&gt;&lt;property id=&quot;20307&quot; value=&quot;1019&quot;/&gt;&lt;/object&gt;&lt;object type=&quot;3&quot; unique_id=&quot;43636&quot;&gt;&lt;property id=&quot;20148&quot; value=&quot;5&quot;/&gt;&lt;property id=&quot;20300&quot; value=&quot;Slide 8 - &amp;quot;Moving the Opportunity Forward&amp;quot;&quot;/&gt;&lt;property id=&quot;20307&quot; value=&quot;1021&quot;/&gt;&lt;/object&gt;&lt;object type=&quot;3&quot; unique_id=&quot;43637&quot;&gt;&lt;property id=&quot;20148&quot; value=&quot;5&quot;/&gt;&lt;property id=&quot;20300&quot; value=&quot;Slide 9 - &amp;quot;A Typical Deal&amp;quot;&quot;/&gt;&lt;property id=&quot;20307&quot; value=&quot;1016&quot;/&gt;&lt;/object&gt;&lt;object type=&quot;3&quot; unique_id=&quot;43638&quot;&gt;&lt;property id=&quot;20148&quot; value=&quot;5&quot;/&gt;&lt;property id=&quot;20300&quot; value=&quot;Slide 10 - &amp;quot;A Typical Deal&amp;quot;&quot;/&gt;&lt;property id=&quot;20307&quot; value=&quot;1022&quot;/&gt;&lt;/object&gt;&lt;object type=&quot;3&quot; unique_id=&quot;43639&quot;&gt;&lt;property id=&quot;20148&quot; value=&quot;5&quot;/&gt;&lt;property id=&quot;20300&quot; value=&quot;Slide 13&quot;/&gt;&lt;property id=&quot;20307&quot; value=&quot;1014&quot;/&gt;&lt;/object&gt;&lt;object type=&quot;3&quot; unique_id=&quot;44510&quot;&gt;&lt;property id=&quot;20148&quot; value=&quot;5&quot;/&gt;&lt;property id=&quot;20300&quot; value=&quot;Slide 11 - &amp;quot;Consulting and Services Offerings&amp;quot;&quot;/&gt;&lt;property id=&quot;20307&quot; value=&quot;1029&quot;/&gt;&lt;/object&gt;&lt;object type=&quot;3&quot; unique_id=&quot;44511&quot;&gt;&lt;property id=&quot;20148&quot; value=&quot;5&quot;/&gt;&lt;property id=&quot;20300&quot; value=&quot;Slide 12 - &amp;quot;Consulting and Services Offers&amp;quot;&quot;/&gt;&lt;property id=&quot;20307&quot; value=&quot;1030&quot;/&gt;&lt;/object&gt;&lt;object type=&quot;3&quot; unique_id=&quot;44912&quot;&gt;&lt;property id=&quot;20148&quot; value=&quot;5&quot;/&gt;&lt;property id=&quot;20300&quot; value=&quot;Slide 14 - &amp;quot;General Presentation Guidelines&amp;quot;&quot;/&gt;&lt;property id=&quot;20307&quot; value=&quot;1031&quot;/&gt;&lt;/object&gt;&lt;object type=&quot;3&quot; unique_id=&quot;44913&quot;&gt;&lt;property id=&quot;20148&quot; value=&quot;5&quot;/&gt;&lt;property id=&quot;20300&quot; value=&quot;Slide 15 - &amp;quot;Content Slide Guidelines (32pt Arial)&amp;quot;&quot;/&gt;&lt;property id=&quot;20307&quot; value=&quot;1032&quot;/&gt;&lt;/object&gt;&lt;object type=&quot;3&quot; unique_id=&quot;44914&quot;&gt;&lt;property id=&quot;20148&quot; value=&quot;5&quot;/&gt;&lt;property id=&quot;20300&quot; value=&quot;Slide 16 - &amp;quot;Applying Chart Styles&amp;quot;&quot;/&gt;&lt;property id=&quot;20307&quot; value=&quot;1033&quot;/&gt;&lt;/object&gt;&lt;object type=&quot;3&quot; unique_id=&quot;44915&quot;&gt;&lt;property id=&quot;20148&quot; value=&quot;5&quot;/&gt;&lt;property id=&quot;20300&quot; value=&quot;Slide 17 - &amp;quot;Color Palette (RGB)&amp;quot;&quot;/&gt;&lt;property id=&quot;20307&quot; value=&quot;1034&quot;/&gt;&lt;/object&gt;&lt;object type=&quot;3&quot; unique_id=&quot;44916&quot;&gt;&lt;property id=&quot;20148&quot; value=&quot;5&quot;/&gt;&lt;property id=&quot;20300&quot; value=&quot;Slide 18 - &amp;quot;Pie Chart&amp;quot;&quot;/&gt;&lt;property id=&quot;20307&quot; value=&quot;1035&quot;/&gt;&lt;/object&gt;&lt;object type=&quot;3&quot; unique_id=&quot;44917&quot;&gt;&lt;property id=&quot;20148&quot; value=&quot;5&quot;/&gt;&lt;property id=&quot;20300&quot; value=&quot;Slide 19 - &amp;quot;Pie Chart Sample&amp;quot;&quot;/&gt;&lt;property id=&quot;20307&quot; value=&quot;1036&quot;/&gt;&lt;/object&gt;&lt;object type=&quot;3&quot; unique_id=&quot;44918&quot;&gt;&lt;property id=&quot;20148&quot; value=&quot;5&quot;/&gt;&lt;property id=&quot;20300&quot; value=&quot;Slide 20 - &amp;quot;Column Chart&amp;quot;&quot;/&gt;&lt;property id=&quot;20307&quot; value=&quot;1037&quot;/&gt;&lt;/object&gt;&lt;object type=&quot;3&quot; unique_id=&quot;44919&quot;&gt;&lt;property id=&quot;20148&quot; value=&quot;5&quot;/&gt;&lt;property id=&quot;20300&quot; value=&quot;Slide 21 - &amp;quot;Line Chart&amp;quot;&quot;/&gt;&lt;property id=&quot;20307&quot; value=&quot;1038&quot;/&gt;&lt;/object&gt;&lt;object type=&quot;3&quot; unique_id=&quot;44920&quot;&gt;&lt;property id=&quot;20148&quot; value=&quot;5&quot;/&gt;&lt;property id=&quot;20300&quot; value=&quot;Slide 22 - &amp;quot;Table Style&amp;quot;&quot;/&gt;&lt;property id=&quot;20307&quot; value=&quot;1039&quot;/&gt;&lt;/object&gt;&lt;object type=&quot;3&quot; unique_id=&quot;44921&quot;&gt;&lt;property id=&quot;20148&quot; value=&quot;5&quot;/&gt;&lt;property id=&quot;20300&quot; value=&quot;Slide 23 - &amp;quot;Photography&amp;quot;&quot;/&gt;&lt;property id=&quot;20307&quot; value=&quot;1040&quot;/&gt;&lt;/object&gt;&lt;object type=&quot;3&quot; unique_id=&quot;44922&quot;&gt;&lt;property id=&quot;20148&quot; value=&quot;5&quot;/&gt;&lt;property id=&quot;20300&quot; value=&quot;Slide 24 - &amp;quot;Photo Treatment&amp;quot;&quot;/&gt;&lt;property id=&quot;20307&quot; value=&quot;1041&quot;/&gt;&lt;/object&gt;&lt;object type=&quot;3&quot; unique_id=&quot;44923&quot;&gt;&lt;property id=&quot;20148&quot; value=&quot;5&quot;/&gt;&lt;property id=&quot;20300&quot; value=&quot;Slide 25 - &amp;quot;Photo Overlay Treatment&amp;quot;&quot;/&gt;&lt;property id=&quot;20307&quot; value=&quot;1042&quot;/&gt;&lt;/object&gt;&lt;object type=&quot;3&quot; unique_id=&quot;44924&quot;&gt;&lt;property id=&quot;20148&quot; value=&quot;5&quot;/&gt;&lt;property id=&quot;20300&quot; value=&quot;Slide 26 - &amp;quot;Replacing Title or Segue Photos&amp;quot;&quot;/&gt;&lt;property id=&quot;20307&quot; value=&quot;1043&quot;/&gt;&lt;/object&gt;&lt;object type=&quot;3&quot; unique_id=&quot;44925&quot;&gt;&lt;property id=&quot;20148&quot; value=&quot;5&quot;/&gt;&lt;property id=&quot;20300&quot; value=&quot;Slide 27 - &amp;quot;Creating Multiple Title or Segue Layouts&amp;quot;&quot;/&gt;&lt;property id=&quot;20307&quot; value=&quot;1044&quot;/&gt;&lt;/object&gt;&lt;/object&gt;&lt;/object&gt;&lt;/database&gt;"/>
</p:tagLst>
</file>

<file path=ppt/theme/theme1.xml><?xml version="1.0" encoding="utf-8"?>
<a:theme xmlns:a="http://schemas.openxmlformats.org/drawingml/2006/main" name="Nuance Corporate">
  <a:themeElements>
    <a:clrScheme name="Nuance Colors">
      <a:dk1>
        <a:srgbClr val="222222"/>
      </a:dk1>
      <a:lt1>
        <a:sysClr val="window" lastClr="FFFFFF"/>
      </a:lt1>
      <a:dk2>
        <a:srgbClr val="626262"/>
      </a:dk2>
      <a:lt2>
        <a:srgbClr val="C5C6C8"/>
      </a:lt2>
      <a:accent1>
        <a:srgbClr val="76B928"/>
      </a:accent1>
      <a:accent2>
        <a:srgbClr val="289728"/>
      </a:accent2>
      <a:accent3>
        <a:srgbClr val="0092BA"/>
      </a:accent3>
      <a:accent4>
        <a:srgbClr val="0062BC"/>
      </a:accent4>
      <a:accent5>
        <a:srgbClr val="7E2271"/>
      </a:accent5>
      <a:accent6>
        <a:srgbClr val="F7B100"/>
      </a:accent6>
      <a:hlink>
        <a:srgbClr val="4EBFDE"/>
      </a:hlink>
      <a:folHlink>
        <a:srgbClr val="626262"/>
      </a:folHlink>
    </a:clrScheme>
    <a:fontScheme name="Nuanc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rgbClr val="76B928">
                <a:shade val="30000"/>
                <a:satMod val="115000"/>
              </a:srgbClr>
            </a:gs>
            <a:gs pos="50000">
              <a:srgbClr val="76B928">
                <a:shade val="67500"/>
                <a:satMod val="115000"/>
              </a:srgbClr>
            </a:gs>
            <a:gs pos="100000">
              <a:srgbClr val="76B928">
                <a:shade val="100000"/>
                <a:satMod val="115000"/>
              </a:srgbClr>
            </a:gs>
          </a:gsLst>
          <a:lin ang="16200000" scaled="1"/>
          <a:tileRect/>
        </a:gra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algn="ctr" defTabSz="814388" eaLnBrk="0" fontAlgn="base" hangingPunct="0">
          <a:lnSpc>
            <a:spcPct val="90000"/>
          </a:lnSpc>
          <a:spcBef>
            <a:spcPct val="0"/>
          </a:spcBef>
          <a:spcAft>
            <a:spcPct val="0"/>
          </a:spcAft>
          <a:defRPr sz="2400">
            <a:latin typeface="Arial" charset="0"/>
          </a:defRPr>
        </a:defPPr>
      </a:lstStyle>
    </a:spDef>
    <a:lnDef>
      <a:spPr>
        <a:ln w="19050">
          <a:solidFill>
            <a:schemeClr val="tx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Samples_Nov2007</Template>
  <TotalTime>58566</TotalTime>
  <Words>679</Words>
  <Application>Microsoft Office PowerPoint</Application>
  <PresentationFormat>On-screen Show (4:3)</PresentationFormat>
  <Paragraphs>134</Paragraphs>
  <Slides>13</Slides>
  <Notes>9</Notes>
  <HiddenSlides>0</HiddenSlides>
  <MMClips>8</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Nuance Corporate</vt:lpstr>
      <vt:lpstr>Nuance Speech Solutions</vt:lpstr>
      <vt:lpstr>Today’s consumer is…</vt:lpstr>
      <vt:lpstr>What is Nuance doing?</vt:lpstr>
      <vt:lpstr>PowerPoint Presentation</vt:lpstr>
      <vt:lpstr>PowerPoint Presentation</vt:lpstr>
      <vt:lpstr>Text Input Solutions: flexT9</vt:lpstr>
      <vt:lpstr>Text Input Solutions: T9 Nav</vt:lpstr>
      <vt:lpstr>Nuance Offering: ASR</vt:lpstr>
      <vt:lpstr>Indian Deployments</vt:lpstr>
      <vt:lpstr>Nuance Offering: Text to Speech</vt:lpstr>
      <vt:lpstr>Indian English and Hindi</vt:lpstr>
      <vt:lpstr>Nuance Text-to-Speech: Features</vt:lpstr>
      <vt:lpstr>PowerPoint Presentation</vt:lpstr>
    </vt:vector>
  </TitlesOfParts>
  <Manager/>
  <Company>Nuance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Parteek S</dc:creator>
  <cp:lastModifiedBy>Parteek</cp:lastModifiedBy>
  <cp:revision>48</cp:revision>
  <cp:lastPrinted>2007-07-30T15:51:02Z</cp:lastPrinted>
  <dcterms:created xsi:type="dcterms:W3CDTF">2004-03-09T19:14:21Z</dcterms:created>
  <dcterms:modified xsi:type="dcterms:W3CDTF">2012-03-15T10:58:04Z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NAME">
    <vt:lpwstr>\\leh\wam\groups\mp\mpbcf\TECHNOLOGY\Companies\Nuance\2007_07_Concurrent Follow-On and Convert\Roadshow\Private Equity Roadshow\Nuance Private Equity Roadshow_v7.ppt - micsilve - 7/30/2007 12:05:12 AM</vt:lpwstr>
  </property>
  <property fmtid="{D5CDD505-2E9C-101B-9397-08002B2CF9AE}" pid="3" name="Professional Services">
    <vt:lpwstr>Project Delivery Services</vt:lpwstr>
  </property>
  <property fmtid="{D5CDD505-2E9C-101B-9397-08002B2CF9AE}" pid="4" name="Document Title">
    <vt:lpwstr>Nuance Notification Hub and Modules</vt:lpwstr>
  </property>
  <property fmtid="{D5CDD505-2E9C-101B-9397-08002B2CF9AE}" pid="5" name="Description0">
    <vt:lpwstr>Detailed feature overview of Nuance Notification Hub, Nuance Subscription Manager, Nuance Agent Connect, Nuance Call Back Manager</vt:lpwstr>
  </property>
  <property fmtid="{D5CDD505-2E9C-101B-9397-08002B2CF9AE}" pid="6" name="Content Type0">
    <vt:lpwstr>Presentations</vt:lpwstr>
  </property>
  <property fmtid="{D5CDD505-2E9C-101B-9397-08002B2CF9AE}" pid="7" name="Language">
    <vt:lpwstr>English:  US</vt:lpwstr>
  </property>
  <property fmtid="{D5CDD505-2E9C-101B-9397-08002B2CF9AE}" pid="8" name="Industry">
    <vt:lpwstr>;#Education;#Financial Services;#Government;#Healthcare- Insurance;#Insurance;#Retail;#Telco – Consumer Care;#Telco – Premium Services;#Utilities;#Wireless;#Wireline;#</vt:lpwstr>
  </property>
  <property fmtid="{D5CDD505-2E9C-101B-9397-08002B2CF9AE}" pid="9" name="Product">
    <vt:lpwstr/>
  </property>
  <property fmtid="{D5CDD505-2E9C-101B-9397-08002B2CF9AE}" pid="10" name="Segment">
    <vt:lpwstr>Contact Center</vt:lpwstr>
  </property>
  <property fmtid="{D5CDD505-2E9C-101B-9397-08002B2CF9AE}" pid="11" name="Content Type">
    <vt:lpwstr>Proprietary Tools</vt:lpwstr>
  </property>
  <property fmtid="{D5CDD505-2E9C-101B-9397-08002B2CF9AE}" pid="12" name="Specific Content">
    <vt:lpwstr>Presentation</vt:lpwstr>
  </property>
</Properties>
</file>